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handoutMasterIdLst>
    <p:handoutMasterId r:id="rId55"/>
  </p:handoutMasterIdLst>
  <p:sldIdLst>
    <p:sldId id="481" r:id="rId2"/>
    <p:sldId id="580" r:id="rId3"/>
    <p:sldId id="597" r:id="rId4"/>
    <p:sldId id="529" r:id="rId5"/>
    <p:sldId id="531" r:id="rId6"/>
    <p:sldId id="533" r:id="rId7"/>
    <p:sldId id="598" r:id="rId8"/>
    <p:sldId id="582" r:id="rId9"/>
    <p:sldId id="615" r:id="rId10"/>
    <p:sldId id="583" r:id="rId11"/>
    <p:sldId id="584" r:id="rId12"/>
    <p:sldId id="606" r:id="rId13"/>
    <p:sldId id="588" r:id="rId14"/>
    <p:sldId id="599" r:id="rId15"/>
    <p:sldId id="602" r:id="rId16"/>
    <p:sldId id="526" r:id="rId17"/>
    <p:sldId id="538" r:id="rId18"/>
    <p:sldId id="518" r:id="rId19"/>
    <p:sldId id="399" r:id="rId20"/>
    <p:sldId id="470" r:id="rId21"/>
    <p:sldId id="596" r:id="rId22"/>
    <p:sldId id="604" r:id="rId23"/>
    <p:sldId id="603" r:id="rId24"/>
    <p:sldId id="601" r:id="rId25"/>
    <p:sldId id="581" r:id="rId26"/>
    <p:sldId id="600" r:id="rId27"/>
    <p:sldId id="585" r:id="rId28"/>
    <p:sldId id="586" r:id="rId29"/>
    <p:sldId id="558" r:id="rId30"/>
    <p:sldId id="613" r:id="rId31"/>
    <p:sldId id="560" r:id="rId32"/>
    <p:sldId id="563" r:id="rId33"/>
    <p:sldId id="562" r:id="rId34"/>
    <p:sldId id="561" r:id="rId35"/>
    <p:sldId id="587" r:id="rId36"/>
    <p:sldId id="564" r:id="rId37"/>
    <p:sldId id="589" r:id="rId38"/>
    <p:sldId id="413" r:id="rId39"/>
    <p:sldId id="605" r:id="rId40"/>
    <p:sldId id="611" r:id="rId41"/>
    <p:sldId id="612" r:id="rId42"/>
    <p:sldId id="591" r:id="rId43"/>
    <p:sldId id="592" r:id="rId44"/>
    <p:sldId id="593" r:id="rId45"/>
    <p:sldId id="594" r:id="rId46"/>
    <p:sldId id="595" r:id="rId47"/>
    <p:sldId id="610" r:id="rId48"/>
    <p:sldId id="607" r:id="rId49"/>
    <p:sldId id="608" r:id="rId50"/>
    <p:sldId id="609" r:id="rId51"/>
    <p:sldId id="566" r:id="rId52"/>
    <p:sldId id="614" r:id="rId53"/>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uj Bhatia"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728"/>
    <a:srgbClr val="6DC23E"/>
    <a:srgbClr val="2CD34B"/>
    <a:srgbClr val="AF1B1B"/>
    <a:srgbClr val="3498DB"/>
    <a:srgbClr val="00FF00"/>
    <a:srgbClr val="3D5F28"/>
    <a:srgbClr val="649BD1"/>
    <a:srgbClr val="1954A1"/>
    <a:srgbClr val="42AEE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71" autoAdjust="0"/>
    <p:restoredTop sz="70205" autoAdjust="0"/>
  </p:normalViewPr>
  <p:slideViewPr>
    <p:cSldViewPr snapToGrid="0" snapToObjects="1">
      <p:cViewPr varScale="1">
        <p:scale>
          <a:sx n="85" d="100"/>
          <a:sy n="85" d="100"/>
        </p:scale>
        <p:origin x="1350" y="84"/>
      </p:cViewPr>
      <p:guideLst>
        <p:guide orient="horz" pos="1620"/>
        <p:guide pos="2880"/>
      </p:guideLst>
    </p:cSldViewPr>
  </p:slideViewPr>
  <p:outlineViewPr>
    <p:cViewPr>
      <p:scale>
        <a:sx n="33" d="100"/>
        <a:sy n="33" d="100"/>
      </p:scale>
      <p:origin x="16" y="12212"/>
    </p:cViewPr>
  </p:outlineViewPr>
  <p:notesTextViewPr>
    <p:cViewPr>
      <p:scale>
        <a:sx n="155" d="100"/>
        <a:sy n="155" d="100"/>
      </p:scale>
      <p:origin x="0" y="0"/>
    </p:cViewPr>
  </p:notesTextViewPr>
  <p:sorterViewPr>
    <p:cViewPr>
      <p:scale>
        <a:sx n="155" d="100"/>
        <a:sy n="155" d="100"/>
      </p:scale>
      <p:origin x="0" y="1324"/>
    </p:cViewPr>
  </p:sorterViewPr>
  <p:notesViewPr>
    <p:cSldViewPr snapToGrid="0" snapToObjects="1">
      <p:cViewPr varScale="1">
        <p:scale>
          <a:sx n="52" d="100"/>
          <a:sy n="52" d="100"/>
        </p:scale>
        <p:origin x="-2680" y="-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7B5875F6-8209-3B43-8D54-4DF20798EA79}" type="datetimeFigureOut">
              <a:rPr lang="en-US"/>
              <a:pPr>
                <a:defRPr/>
              </a:pPr>
              <a:t>2/8/2014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5199D93C-06EA-CA4C-AC2F-A7630D005F58}" type="slidenum">
              <a:rPr lang="en-US"/>
              <a:pPr>
                <a:defRPr/>
              </a:pPr>
              <a:t>‹#›</a:t>
            </a:fld>
            <a:endParaRPr lang="en-US"/>
          </a:p>
        </p:txBody>
      </p:sp>
    </p:spTree>
    <p:extLst>
      <p:ext uri="{BB962C8B-B14F-4D97-AF65-F5344CB8AC3E}">
        <p14:creationId xmlns:p14="http://schemas.microsoft.com/office/powerpoint/2010/main" val="24104617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1CAF9CD8-746D-2048-806C-8E31B1780CF5}" type="datetimeFigureOut">
              <a:rPr lang="en-US"/>
              <a:pPr>
                <a:defRPr/>
              </a:pPr>
              <a:t>2/8/2014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3244B1D4-63DB-514D-99AA-086E2EBFDFEF}" type="slidenum">
              <a:rPr lang="en-US"/>
              <a:pPr>
                <a:defRPr/>
              </a:pPr>
              <a:t>‹#›</a:t>
            </a:fld>
            <a:endParaRPr lang="en-US"/>
          </a:p>
        </p:txBody>
      </p:sp>
    </p:spTree>
    <p:extLst>
      <p:ext uri="{BB962C8B-B14F-4D97-AF65-F5344CB8AC3E}">
        <p14:creationId xmlns:p14="http://schemas.microsoft.com/office/powerpoint/2010/main" val="4241290216"/>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Xamarin Introduction! </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a:t>
            </a:fld>
            <a:endParaRPr lang="en-US"/>
          </a:p>
        </p:txBody>
      </p:sp>
    </p:spTree>
    <p:extLst>
      <p:ext uri="{BB962C8B-B14F-4D97-AF65-F5344CB8AC3E}">
        <p14:creationId xmlns:p14="http://schemas.microsoft.com/office/powerpoint/2010/main" val="631688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Here we are looking for the </a:t>
            </a:r>
            <a:r>
              <a:rPr lang="en-US" dirty="0" err="1" smtClean="0"/>
              <a:t>PacketSizeUpperBound</a:t>
            </a:r>
            <a:r>
              <a:rPr lang="en-US" dirty="0" smtClean="0"/>
              <a:t>, 1 line of code</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11</a:t>
            </a:fld>
            <a:endParaRPr lang="en-US"/>
          </a:p>
        </p:txBody>
      </p:sp>
    </p:spTree>
    <p:extLst>
      <p:ext uri="{BB962C8B-B14F-4D97-AF65-F5344CB8AC3E}">
        <p14:creationId xmlns:p14="http://schemas.microsoft.com/office/powerpoint/2010/main" val="3326816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smtClean="0">
                <a:solidFill>
                  <a:schemeClr val="tx1"/>
                </a:solidFill>
                <a:effectLst/>
                <a:latin typeface="+mn-lt"/>
                <a:ea typeface="ＭＳ Ｐゴシック" charset="0"/>
                <a:cs typeface="ＭＳ Ｐゴシック" charset="0"/>
              </a:rPr>
              <a:t>Here we can see how easy</a:t>
            </a:r>
            <a:r>
              <a:rPr lang="en-US" sz="1200" b="0" i="0" kern="1200" baseline="0" dirty="0" smtClean="0">
                <a:solidFill>
                  <a:schemeClr val="tx1"/>
                </a:solidFill>
                <a:effectLst/>
                <a:latin typeface="+mn-lt"/>
                <a:ea typeface="ＭＳ Ｐゴシック" charset="0"/>
                <a:cs typeface="ＭＳ Ｐゴシック" charset="0"/>
              </a:rPr>
              <a:t> it is just to do a += for an event and not have to implement a bunch of listeners every time. Easy to read, </a:t>
            </a:r>
            <a:r>
              <a:rPr lang="en-US" sz="1200" b="0" i="0" kern="1200" baseline="0" dirty="0" err="1" smtClean="0">
                <a:solidFill>
                  <a:schemeClr val="tx1"/>
                </a:solidFill>
                <a:effectLst/>
                <a:latin typeface="+mn-lt"/>
                <a:ea typeface="ＭＳ Ｐゴシック" charset="0"/>
                <a:cs typeface="ＭＳ Ｐゴシック" charset="0"/>
              </a:rPr>
              <a:t>string.Format</a:t>
            </a:r>
            <a:r>
              <a:rPr lang="en-US" sz="1200" b="0" i="0" kern="1200" baseline="0" dirty="0" smtClean="0">
                <a:solidFill>
                  <a:schemeClr val="tx1"/>
                </a:solidFill>
                <a:effectLst/>
                <a:latin typeface="+mn-lt"/>
                <a:ea typeface="ＭＳ Ｐゴシック" charset="0"/>
                <a:cs typeface="ＭＳ Ｐゴシック" charset="0"/>
              </a:rPr>
              <a:t>, using </a:t>
            </a:r>
            <a:r>
              <a:rPr lang="en-US" sz="1200" b="0" i="0" kern="1200" baseline="0" dirty="0" err="1" smtClean="0">
                <a:solidFill>
                  <a:schemeClr val="tx1"/>
                </a:solidFill>
                <a:effectLst/>
                <a:latin typeface="+mn-lt"/>
                <a:ea typeface="ＭＳ Ｐゴシック" charset="0"/>
                <a:cs typeface="ＭＳ Ｐゴシック" charset="0"/>
              </a:rPr>
              <a:t>args</a:t>
            </a:r>
            <a:r>
              <a:rPr lang="en-US" sz="1200" b="0" i="0" kern="1200" baseline="0" dirty="0" smtClean="0">
                <a:solidFill>
                  <a:schemeClr val="tx1"/>
                </a:solidFill>
                <a:effectLst/>
                <a:latin typeface="+mn-lt"/>
                <a:ea typeface="ＭＳ Ｐゴシック" charset="0"/>
                <a:cs typeface="ＭＳ Ｐゴシック" charset="0"/>
              </a:rPr>
              <a:t>, etc.</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ＭＳ Ｐゴシック" charset="0"/>
              </a:rPr>
              <a:t>In fact we can make this call </a:t>
            </a:r>
            <a:r>
              <a:rPr lang="en-US" sz="1200" b="0" i="0" kern="1200" baseline="0" dirty="0" err="1" smtClean="0">
                <a:solidFill>
                  <a:schemeClr val="tx1"/>
                </a:solidFill>
                <a:effectLst/>
                <a:latin typeface="+mn-lt"/>
                <a:ea typeface="ＭＳ Ｐゴシック" charset="0"/>
              </a:rPr>
              <a:t>Async</a:t>
            </a:r>
            <a:r>
              <a:rPr lang="en-US" sz="1200" b="0" i="0" kern="1200" baseline="0" dirty="0" smtClean="0">
                <a:solidFill>
                  <a:schemeClr val="tx1"/>
                </a:solidFill>
                <a:effectLst/>
                <a:latin typeface="+mn-lt"/>
                <a:ea typeface="ＭＳ Ｐゴシック" charset="0"/>
              </a:rPr>
              <a:t>/Await by just adding </a:t>
            </a:r>
            <a:r>
              <a:rPr lang="en-US" sz="1200" b="0" i="0" kern="1200" baseline="0" dirty="0" err="1" smtClean="0">
                <a:solidFill>
                  <a:schemeClr val="tx1"/>
                </a:solidFill>
                <a:effectLst/>
                <a:latin typeface="+mn-lt"/>
                <a:ea typeface="ＭＳ Ｐゴシック" charset="0"/>
              </a:rPr>
              <a:t>async</a:t>
            </a:r>
            <a:r>
              <a:rPr lang="en-US" sz="1200" b="0" i="0" kern="1200" baseline="0" dirty="0" smtClean="0">
                <a:solidFill>
                  <a:schemeClr val="tx1"/>
                </a:solidFill>
                <a:effectLst/>
                <a:latin typeface="+mn-lt"/>
                <a:ea typeface="ＭＳ Ｐゴシック" charset="0"/>
              </a:rPr>
              <a:t> to the delegate!</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12</a:t>
            </a:fld>
            <a:endParaRPr lang="en-US"/>
          </a:p>
        </p:txBody>
      </p:sp>
    </p:spTree>
    <p:extLst>
      <p:ext uri="{BB962C8B-B14F-4D97-AF65-F5344CB8AC3E}">
        <p14:creationId xmlns:p14="http://schemas.microsoft.com/office/powerpoint/2010/main" val="33268167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smtClean="0">
                <a:solidFill>
                  <a:schemeClr val="tx1"/>
                </a:solidFill>
                <a:effectLst/>
                <a:latin typeface="+mn-lt"/>
                <a:ea typeface="ＭＳ Ｐゴシック" charset="0"/>
                <a:cs typeface="ＭＳ Ｐゴシック" charset="0"/>
              </a:rPr>
              <a:t>The </a:t>
            </a:r>
            <a:r>
              <a:rPr lang="en-US" sz="1200" b="0" i="0" kern="1200" dirty="0" err="1" smtClean="0">
                <a:solidFill>
                  <a:schemeClr val="tx1"/>
                </a:solidFill>
                <a:effectLst/>
                <a:latin typeface="+mn-lt"/>
                <a:ea typeface="ＭＳ Ｐゴシック" charset="0"/>
                <a:cs typeface="ＭＳ Ｐゴシック" charset="0"/>
              </a:rPr>
              <a:t>async</a:t>
            </a:r>
            <a:r>
              <a:rPr lang="en-US" sz="1200" b="0" i="0" kern="1200" dirty="0" smtClean="0">
                <a:solidFill>
                  <a:schemeClr val="tx1"/>
                </a:solidFill>
                <a:effectLst/>
                <a:latin typeface="+mn-lt"/>
                <a:ea typeface="ＭＳ Ｐゴシック" charset="0"/>
                <a:cs typeface="ＭＳ Ｐゴシック" charset="0"/>
              </a:rPr>
              <a:t> and await keywords in C# 5.0 now available to Xamarin developers make asynchronous programming incredibly pleasant. </a:t>
            </a:r>
          </a:p>
          <a:p>
            <a:pPr marL="171450" indent="-171450">
              <a:buFont typeface="Arial" panose="020B0604020202020204" pitchFamily="34" charset="0"/>
              <a:buChar char="•"/>
            </a:pPr>
            <a:r>
              <a:rPr lang="en-US" sz="1200" b="0" i="0" kern="1200" dirty="0" smtClean="0">
                <a:solidFill>
                  <a:schemeClr val="tx1"/>
                </a:solidFill>
                <a:effectLst/>
                <a:latin typeface="+mn-lt"/>
                <a:ea typeface="ＭＳ Ｐゴシック" charset="0"/>
                <a:cs typeface="ＭＳ Ｐゴシック" charset="0"/>
              </a:rPr>
              <a:t>You end up with code that is much more linear and much easier to understand. </a:t>
            </a:r>
          </a:p>
          <a:p>
            <a:pPr marL="171450" indent="-171450">
              <a:buFont typeface="Arial" panose="020B0604020202020204" pitchFamily="34" charset="0"/>
              <a:buChar char="•"/>
            </a:pPr>
            <a:r>
              <a:rPr lang="en-US" sz="1200" b="0" i="0" kern="1200" dirty="0" smtClean="0">
                <a:solidFill>
                  <a:schemeClr val="tx1"/>
                </a:solidFill>
                <a:effectLst/>
                <a:latin typeface="+mn-lt"/>
                <a:ea typeface="ＭＳ Ｐゴシック" charset="0"/>
                <a:cs typeface="ＭＳ Ｐゴシック" charset="0"/>
              </a:rPr>
              <a:t>The compiler does a lot of magic for you which simplifies your code and your life.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13</a:t>
            </a:fld>
            <a:endParaRPr lang="en-US"/>
          </a:p>
        </p:txBody>
      </p:sp>
    </p:spTree>
    <p:extLst>
      <p:ext uri="{BB962C8B-B14F-4D97-AF65-F5344CB8AC3E}">
        <p14:creationId xmlns:p14="http://schemas.microsoft.com/office/powerpoint/2010/main" val="3326816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 a bit about why you would choose Xamarin as your development platform.</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14</a:t>
            </a:fld>
            <a:endParaRPr lang="en-US"/>
          </a:p>
        </p:txBody>
      </p:sp>
    </p:spTree>
    <p:extLst>
      <p:ext uri="{BB962C8B-B14F-4D97-AF65-F5344CB8AC3E}">
        <p14:creationId xmlns:p14="http://schemas.microsoft.com/office/powerpoint/2010/main" val="195177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Take</a:t>
            </a:r>
            <a:r>
              <a:rPr lang="en-US" baseline="0" dirty="0" smtClean="0"/>
              <a:t> advantage of everything great about C# and now write code that can be shared across all platforms</a:t>
            </a:r>
          </a:p>
          <a:p>
            <a:pPr marL="171450" indent="-171450">
              <a:buFont typeface="Arial" panose="020B0604020202020204" pitchFamily="34" charset="0"/>
              <a:buChar char="•"/>
            </a:pPr>
            <a:r>
              <a:rPr lang="en-US" baseline="0" dirty="0" smtClean="0"/>
              <a:t>iOS</a:t>
            </a:r>
          </a:p>
          <a:p>
            <a:pPr marL="171450" indent="-171450">
              <a:buFont typeface="Arial" panose="020B0604020202020204" pitchFamily="34" charset="0"/>
              <a:buChar char="•"/>
            </a:pPr>
            <a:r>
              <a:rPr lang="en-US" baseline="0" dirty="0" smtClean="0"/>
              <a:t>Android,</a:t>
            </a:r>
          </a:p>
          <a:p>
            <a:pPr marL="171450" indent="-171450">
              <a:buFont typeface="Arial" panose="020B0604020202020204" pitchFamily="34" charset="0"/>
              <a:buChar char="•"/>
            </a:pPr>
            <a:r>
              <a:rPr lang="en-US" baseline="0" dirty="0" smtClean="0"/>
              <a:t>Mac</a:t>
            </a:r>
          </a:p>
          <a:p>
            <a:pPr marL="171450" indent="-171450">
              <a:buFont typeface="Arial" panose="020B0604020202020204" pitchFamily="34" charset="0"/>
              <a:buChar char="•"/>
            </a:pPr>
            <a:r>
              <a:rPr lang="en-US" baseline="0" dirty="0" smtClean="0"/>
              <a:t>Windows (WPF, Store, Phone, ASP.NET, </a:t>
            </a:r>
            <a:r>
              <a:rPr lang="en-US" baseline="0" dirty="0" err="1" smtClean="0"/>
              <a:t>etc</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15</a:t>
            </a:fld>
            <a:endParaRPr lang="en-US"/>
          </a:p>
        </p:txBody>
      </p:sp>
    </p:spTree>
    <p:extLst>
      <p:ext uri="{BB962C8B-B14F-4D97-AF65-F5344CB8AC3E}">
        <p14:creationId xmlns:p14="http://schemas.microsoft.com/office/powerpoint/2010/main" val="37947574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Full History of Xamarin</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16</a:t>
            </a:fld>
            <a:endParaRPr lang="en-US"/>
          </a:p>
        </p:txBody>
      </p:sp>
    </p:spTree>
    <p:extLst>
      <p:ext uri="{BB962C8B-B14F-4D97-AF65-F5344CB8AC3E}">
        <p14:creationId xmlns:p14="http://schemas.microsoft.com/office/powerpoint/2010/main" val="244231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Xamarin offers 100% API coverage</a:t>
            </a:r>
            <a:r>
              <a:rPr lang="en-US" baseline="0" dirty="0" smtClean="0"/>
              <a:t> on iOS and Android</a:t>
            </a:r>
          </a:p>
          <a:p>
            <a:pPr marL="171450" indent="-171450">
              <a:buFont typeface="Arial" panose="020B0604020202020204" pitchFamily="34" charset="0"/>
              <a:buChar char="•"/>
            </a:pPr>
            <a:r>
              <a:rPr lang="en-US" baseline="0" dirty="0" smtClean="0"/>
              <a:t>If you want to do something specific on a platform it is all available</a:t>
            </a:r>
          </a:p>
          <a:p>
            <a:pPr marL="628650" lvl="1" indent="-171450">
              <a:buFont typeface="Arial" panose="020B0604020202020204" pitchFamily="34" charset="0"/>
              <a:buChar char="•"/>
            </a:pPr>
            <a:r>
              <a:rPr lang="en-US" baseline="0" dirty="0" smtClean="0"/>
              <a:t>NFC, </a:t>
            </a:r>
            <a:r>
              <a:rPr lang="en-US" baseline="0" dirty="0" err="1" smtClean="0"/>
              <a:t>iBeacon</a:t>
            </a:r>
            <a:r>
              <a:rPr lang="en-US" baseline="0" dirty="0" smtClean="0"/>
              <a:t>, </a:t>
            </a:r>
            <a:r>
              <a:rPr lang="en-US" baseline="0" dirty="0" err="1" smtClean="0"/>
              <a:t>WiFi</a:t>
            </a:r>
            <a:r>
              <a:rPr lang="en-US" baseline="0" dirty="0" smtClean="0"/>
              <a:t>, Bluetooth, you name it the API is available</a:t>
            </a:r>
          </a:p>
          <a:p>
            <a:pPr marL="171450" lvl="0" indent="-171450">
              <a:buFont typeface="Arial" panose="020B0604020202020204" pitchFamily="34" charset="0"/>
              <a:buChar char="•"/>
            </a:pPr>
            <a:r>
              <a:rPr lang="en-US" baseline="0" dirty="0" smtClean="0"/>
              <a:t>Xamarin beautiful bindings for every API in Android and iOS</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17</a:t>
            </a:fld>
            <a:endParaRPr lang="en-US"/>
          </a:p>
        </p:txBody>
      </p:sp>
    </p:spTree>
    <p:extLst>
      <p:ext uri="{BB962C8B-B14F-4D97-AF65-F5344CB8AC3E}">
        <p14:creationId xmlns:p14="http://schemas.microsoft.com/office/powerpoint/2010/main" val="28852931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There is no compromise</a:t>
            </a:r>
            <a:r>
              <a:rPr lang="en-US" baseline="0" dirty="0" smtClean="0"/>
              <a:t> on performance.</a:t>
            </a:r>
          </a:p>
          <a:p>
            <a:pPr marL="171450" indent="-171450">
              <a:buFont typeface="Arial" panose="020B0604020202020204" pitchFamily="34" charset="0"/>
              <a:buChar char="•"/>
            </a:pPr>
            <a:r>
              <a:rPr lang="en-US" baseline="0" dirty="0" smtClean="0"/>
              <a:t>Xamarin apps look and feel native because they are native.</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18</a:t>
            </a:fld>
            <a:endParaRPr lang="en-US"/>
          </a:p>
        </p:txBody>
      </p:sp>
    </p:spTree>
    <p:extLst>
      <p:ext uri="{BB962C8B-B14F-4D97-AF65-F5344CB8AC3E}">
        <p14:creationId xmlns:p14="http://schemas.microsoft.com/office/powerpoint/2010/main" val="1355399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Apple has a developer preview where</a:t>
            </a:r>
            <a:r>
              <a:rPr lang="en-US" baseline="0" dirty="0" smtClean="0"/>
              <a:t> Xamarin has alphas ready. Google does not offer this. </a:t>
            </a:r>
          </a:p>
          <a:p>
            <a:pPr marL="171450" indent="-171450">
              <a:buFont typeface="Arial" panose="020B0604020202020204" pitchFamily="34" charset="0"/>
              <a:buChar char="•"/>
            </a:pPr>
            <a:r>
              <a:rPr lang="en-US" baseline="0" dirty="0" smtClean="0"/>
              <a:t>Android versions are usually 4 to 8 weeks out for a stable release, but alphas and betas are usually earlier. </a:t>
            </a:r>
          </a:p>
          <a:p>
            <a:pPr marL="171450" indent="-171450">
              <a:buFont typeface="Arial" panose="020B0604020202020204" pitchFamily="34" charset="0"/>
              <a:buChar char="•"/>
            </a:pPr>
            <a:r>
              <a:rPr lang="en-US" baseline="0" dirty="0" smtClean="0"/>
              <a:t>Xamarin realizes how important having iOS ready because within 24 hours a large portion of iOS users upgrade</a:t>
            </a:r>
          </a:p>
          <a:p>
            <a:pPr marL="171450" indent="-171450">
              <a:buFont typeface="Arial" panose="020B0604020202020204" pitchFamily="34" charset="0"/>
              <a:buChar char="•"/>
            </a:pPr>
            <a:r>
              <a:rPr lang="en-US" baseline="0" dirty="0" smtClean="0"/>
              <a:t>Android on the other hand is much different. After 4 months on the market Android 4.4 only had 1% adoption</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19</a:t>
            </a:fld>
            <a:endParaRPr lang="en-US"/>
          </a:p>
        </p:txBody>
      </p:sp>
    </p:spTree>
    <p:extLst>
      <p:ext uri="{BB962C8B-B14F-4D97-AF65-F5344CB8AC3E}">
        <p14:creationId xmlns:p14="http://schemas.microsoft.com/office/powerpoint/2010/main" val="1355399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smtClean="0">
                <a:solidFill>
                  <a:schemeClr val="bg1"/>
                </a:solidFill>
                <a:latin typeface="Segoe UI" panose="020B0502040204020203" pitchFamily="34" charset="0"/>
                <a:cs typeface="Segoe UI" panose="020B0502040204020203" pitchFamily="34" charset="0"/>
              </a:rPr>
              <a:t>iCircuit</a:t>
            </a:r>
            <a:r>
              <a:rPr lang="en-US" baseline="0" dirty="0" smtClean="0">
                <a:solidFill>
                  <a:schemeClr val="bg1"/>
                </a:solidFill>
                <a:latin typeface="Segoe UI" panose="020B0502040204020203" pitchFamily="34" charset="0"/>
                <a:cs typeface="Segoe UI" panose="020B0502040204020203" pitchFamily="34" charset="0"/>
              </a:rPr>
              <a:t> is made by Frank Krueger, a long time Mono &amp; Xamarin developer. </a:t>
            </a:r>
          </a:p>
          <a:p>
            <a:pPr marL="171450" indent="-171450">
              <a:buFont typeface="Arial" panose="020B0604020202020204" pitchFamily="34" charset="0"/>
              <a:buChar char="•"/>
            </a:pPr>
            <a:r>
              <a:rPr lang="en-US" dirty="0" smtClean="0">
                <a:solidFill>
                  <a:schemeClr val="bg1"/>
                </a:solidFill>
                <a:latin typeface="Segoe UI" panose="020B0502040204020203" pitchFamily="34" charset="0"/>
                <a:cs typeface="Segoe UI" panose="020B0502040204020203" pitchFamily="34" charset="0"/>
              </a:rPr>
              <a:t>Sharing code lead to 70</a:t>
            </a:r>
            <a:r>
              <a:rPr lang="en-US" baseline="0" dirty="0" smtClean="0">
                <a:solidFill>
                  <a:schemeClr val="bg1"/>
                </a:solidFill>
                <a:latin typeface="Segoe UI" panose="020B0502040204020203" pitchFamily="34" charset="0"/>
                <a:cs typeface="Segoe UI" panose="020B0502040204020203" pitchFamily="34" charset="0"/>
              </a:rPr>
              <a:t> to 90% code reuse across platforms speeding up development</a:t>
            </a:r>
            <a:endParaRPr lang="en-US" dirty="0" smtClean="0">
              <a:solidFill>
                <a:schemeClr val="bg1"/>
              </a:solidFill>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dirty="0" smtClean="0">
                <a:solidFill>
                  <a:schemeClr val="bg1"/>
                </a:solidFill>
                <a:latin typeface="Segoe UI" panose="020B0502040204020203" pitchFamily="34" charset="0"/>
                <a:cs typeface="Segoe UI" panose="020B0502040204020203" pitchFamily="34" charset="0"/>
              </a:rPr>
              <a:t>Real-time circuit simulator and editor used to design analog and digital circuits</a:t>
            </a:r>
          </a:p>
          <a:p>
            <a:r>
              <a:rPr lang="en-US" sz="1050" dirty="0" smtClean="0">
                <a:solidFill>
                  <a:schemeClr val="bg1"/>
                </a:solidFill>
                <a:latin typeface="Segoe UI" panose="020B0502040204020203" pitchFamily="34" charset="0"/>
                <a:cs typeface="Segoe UI" panose="020B0502040204020203" pitchFamily="34" charset="0"/>
              </a:rPr>
              <a:t>http://praeclarum.org/post/42378027611/icircuit-code-reuse-part-cinq</a:t>
            </a:r>
          </a:p>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20</a:t>
            </a:fld>
            <a:endParaRPr lang="en-US"/>
          </a:p>
        </p:txBody>
      </p:sp>
    </p:spTree>
    <p:extLst>
      <p:ext uri="{BB962C8B-B14F-4D97-AF65-F5344CB8AC3E}">
        <p14:creationId xmlns:p14="http://schemas.microsoft.com/office/powerpoint/2010/main" val="3646277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 about the state</a:t>
            </a:r>
            <a:r>
              <a:rPr lang="en-US" baseline="0" dirty="0" smtClean="0"/>
              <a:t> of mobile development today</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a:t>
            </a:fld>
            <a:endParaRPr lang="en-US"/>
          </a:p>
        </p:txBody>
      </p:sp>
    </p:spTree>
    <p:extLst>
      <p:ext uri="{BB962C8B-B14F-4D97-AF65-F5344CB8AC3E}">
        <p14:creationId xmlns:p14="http://schemas.microsoft.com/office/powerpoint/2010/main" val="1951779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smtClean="0">
                <a:solidFill>
                  <a:schemeClr val="tx1"/>
                </a:solidFill>
                <a:effectLst/>
                <a:latin typeface="+mn-lt"/>
                <a:ea typeface="ＭＳ Ｐゴシック" charset="0"/>
                <a:cs typeface="ＭＳ Ｐゴシック" charset="0"/>
              </a:rPr>
              <a:t>Portable Class Libraries are awesome!</a:t>
            </a:r>
            <a:r>
              <a:rPr lang="en-US" sz="1200" b="0" i="0" kern="1200" baseline="0" dirty="0" smtClean="0">
                <a:solidFill>
                  <a:schemeClr val="tx1"/>
                </a:solidFill>
                <a:effectLst/>
                <a:latin typeface="+mn-lt"/>
                <a:ea typeface="ＭＳ Ｐゴシック" charset="0"/>
                <a:cs typeface="ＭＳ Ｐゴシック" charset="0"/>
              </a:rPr>
              <a:t> </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ＭＳ Ｐゴシック" charset="0"/>
              </a:rPr>
              <a:t>You can write all of your C# code in one assembly and share across all platforms</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ＭＳ Ｐゴシック" charset="0"/>
              </a:rPr>
              <a:t>Before the Xamarin &amp; Microsoft Partnership PCLs were limited ONLY to Windows Platforms</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ＭＳ Ｐゴシック" charset="0"/>
              </a:rPr>
              <a:t>Now add official support to create and use PCLs in Visual Studio and Xamarin </a:t>
            </a:r>
            <a:r>
              <a:rPr lang="en-US" sz="1200" b="0" i="0" kern="1200" baseline="0" dirty="0" err="1" smtClean="0">
                <a:solidFill>
                  <a:schemeClr val="tx1"/>
                </a:solidFill>
                <a:effectLst/>
                <a:latin typeface="+mn-lt"/>
                <a:ea typeface="ＭＳ Ｐゴシック" charset="0"/>
              </a:rPr>
              <a:t>Sudio</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21</a:t>
            </a:fld>
            <a:endParaRPr lang="en-US"/>
          </a:p>
        </p:txBody>
      </p:sp>
    </p:spTree>
    <p:extLst>
      <p:ext uri="{BB962C8B-B14F-4D97-AF65-F5344CB8AC3E}">
        <p14:creationId xmlns:p14="http://schemas.microsoft.com/office/powerpoint/2010/main" val="33268167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smtClean="0">
                <a:solidFill>
                  <a:schemeClr val="tx1"/>
                </a:solidFill>
                <a:effectLst/>
                <a:latin typeface="+mn-lt"/>
                <a:ea typeface="ＭＳ Ｐゴシック" charset="0"/>
                <a:cs typeface="ＭＳ Ｐゴシック" charset="0"/>
              </a:rPr>
              <a:t>Centralize all code how</a:t>
            </a:r>
            <a:r>
              <a:rPr lang="en-US" sz="1200" b="0" i="0" kern="1200" baseline="0" dirty="0" smtClean="0">
                <a:solidFill>
                  <a:schemeClr val="tx1"/>
                </a:solidFill>
                <a:effectLst/>
                <a:latin typeface="+mn-lt"/>
                <a:ea typeface="ＭＳ Ｐゴシック" charset="0"/>
                <a:cs typeface="ＭＳ Ｐゴシック" charset="0"/>
              </a:rPr>
              <a:t> you want it to work and share across platforms</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ＭＳ Ｐゴシック" charset="0"/>
              </a:rPr>
              <a:t>Take advantage of NuGet to create and use libraries to your projects</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ＭＳ Ｐゴシック" charset="0"/>
              </a:rPr>
              <a:t>Easier to Create and Easier to consume in apps</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ＭＳ Ｐゴシック" charset="0"/>
              </a:rPr>
              <a:t>Create small reusable PCLs to share across all of your projects</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22</a:t>
            </a:fld>
            <a:endParaRPr lang="en-US"/>
          </a:p>
        </p:txBody>
      </p:sp>
    </p:spTree>
    <p:extLst>
      <p:ext uri="{BB962C8B-B14F-4D97-AF65-F5344CB8AC3E}">
        <p14:creationId xmlns:p14="http://schemas.microsoft.com/office/powerpoint/2010/main" val="33268167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smtClean="0">
                <a:solidFill>
                  <a:schemeClr val="tx1"/>
                </a:solidFill>
                <a:effectLst/>
                <a:latin typeface="+mn-lt"/>
                <a:ea typeface="ＭＳ Ｐゴシック" charset="0"/>
                <a:cs typeface="ＭＳ Ｐゴシック" charset="0"/>
              </a:rPr>
              <a:t>PCLs have amazing</a:t>
            </a:r>
            <a:r>
              <a:rPr lang="en-US" sz="1200" b="0" i="0" kern="1200" baseline="0" dirty="0" smtClean="0">
                <a:solidFill>
                  <a:schemeClr val="tx1"/>
                </a:solidFill>
                <a:effectLst/>
                <a:latin typeface="+mn-lt"/>
                <a:ea typeface="ＭＳ Ｐゴシック" charset="0"/>
                <a:cs typeface="ＭＳ Ｐゴシック" charset="0"/>
              </a:rPr>
              <a:t> documentation on MSDN already.</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ＭＳ Ｐゴシック" charset="0"/>
              </a:rPr>
              <a:t>As you can see here the 2</a:t>
            </a:r>
            <a:r>
              <a:rPr lang="en-US" sz="1200" b="0" i="0" kern="1200" baseline="30000" dirty="0" smtClean="0">
                <a:solidFill>
                  <a:schemeClr val="tx1"/>
                </a:solidFill>
                <a:effectLst/>
                <a:latin typeface="+mn-lt"/>
                <a:ea typeface="ＭＳ Ｐゴシック" charset="0"/>
              </a:rPr>
              <a:t>nd</a:t>
            </a:r>
            <a:r>
              <a:rPr lang="en-US" sz="1200" b="0" i="0" kern="1200" baseline="0" dirty="0" smtClean="0">
                <a:solidFill>
                  <a:schemeClr val="tx1"/>
                </a:solidFill>
                <a:effectLst/>
                <a:latin typeface="+mn-lt"/>
                <a:ea typeface="ＭＳ Ｐゴシック" charset="0"/>
              </a:rPr>
              <a:t> icon is the “PCL Library” icon which tells you what is available</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ＭＳ Ｐゴシック" charset="0"/>
              </a:rPr>
              <a:t>Remember PCLs are a subset of the .NET library because they are platform independent so not all APIs will be available, for example here: </a:t>
            </a:r>
            <a:r>
              <a:rPr lang="en-US" sz="1200" b="0" i="0" kern="1200" baseline="0" dirty="0" err="1" smtClean="0">
                <a:solidFill>
                  <a:schemeClr val="tx1"/>
                </a:solidFill>
                <a:effectLst/>
                <a:latin typeface="+mn-lt"/>
                <a:ea typeface="ＭＳ Ｐゴシック" charset="0"/>
              </a:rPr>
              <a:t>KeyedByTypeCollection</a:t>
            </a:r>
            <a:r>
              <a:rPr lang="en-US" sz="1200" b="0" i="0" kern="1200" baseline="0" dirty="0" smtClean="0">
                <a:solidFill>
                  <a:schemeClr val="tx1"/>
                </a:solidFill>
                <a:effectLst/>
                <a:latin typeface="+mn-lt"/>
                <a:ea typeface="ＭＳ Ｐゴシック" charset="0"/>
              </a:rPr>
              <a:t>&lt;</a:t>
            </a:r>
            <a:r>
              <a:rPr lang="en-US" sz="1200" b="0" i="0" kern="1200" baseline="0" dirty="0" err="1" smtClean="0">
                <a:solidFill>
                  <a:schemeClr val="tx1"/>
                </a:solidFill>
                <a:effectLst/>
                <a:latin typeface="+mn-lt"/>
                <a:ea typeface="ＭＳ Ｐゴシック" charset="0"/>
              </a:rPr>
              <a:t>TItem</a:t>
            </a:r>
            <a:r>
              <a:rPr lang="en-US" sz="1200" b="0" i="0" kern="1200" baseline="0" dirty="0" smtClean="0">
                <a:solidFill>
                  <a:schemeClr val="tx1"/>
                </a:solidFill>
                <a:effectLst/>
                <a:latin typeface="+mn-lt"/>
                <a:ea typeface="ＭＳ Ｐゴシック" charset="0"/>
              </a:rPr>
              <a:t>&gt; is not available in PCL</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ＭＳ Ｐゴシック" charset="0"/>
              </a:rPr>
              <a:t>Often a NuGet will fill in the gaps, such as </a:t>
            </a:r>
            <a:r>
              <a:rPr lang="en-US" sz="1200" b="0" i="0" kern="1200" baseline="0" dirty="0" err="1" smtClean="0">
                <a:solidFill>
                  <a:schemeClr val="tx1"/>
                </a:solidFill>
                <a:effectLst/>
                <a:latin typeface="+mn-lt"/>
                <a:ea typeface="ＭＳ Ｐゴシック" charset="0"/>
              </a:rPr>
              <a:t>PCLStorage</a:t>
            </a:r>
            <a:r>
              <a:rPr lang="en-US" sz="1200" b="0" i="0" kern="1200" baseline="0" dirty="0" smtClean="0">
                <a:solidFill>
                  <a:schemeClr val="tx1"/>
                </a:solidFill>
                <a:effectLst/>
                <a:latin typeface="+mn-lt"/>
                <a:ea typeface="ＭＳ Ｐゴシック" charset="0"/>
              </a:rPr>
              <a:t> for </a:t>
            </a:r>
            <a:r>
              <a:rPr lang="en-US" sz="1200" b="0" i="0" kern="1200" baseline="0" dirty="0" err="1" smtClean="0">
                <a:solidFill>
                  <a:schemeClr val="tx1"/>
                </a:solidFill>
                <a:effectLst/>
                <a:latin typeface="+mn-lt"/>
                <a:ea typeface="ＭＳ Ｐゴシック" charset="0"/>
              </a:rPr>
              <a:t>IsolatedStorage</a:t>
            </a:r>
            <a:r>
              <a:rPr lang="en-US" sz="1200" b="0" i="0" kern="1200" baseline="0" dirty="0" smtClean="0">
                <a:solidFill>
                  <a:schemeClr val="tx1"/>
                </a:solidFill>
                <a:effectLst/>
                <a:latin typeface="+mn-lt"/>
                <a:ea typeface="ＭＳ Ｐゴシック" charset="0"/>
              </a:rPr>
              <a:t> across platforms</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23</a:t>
            </a:fld>
            <a:endParaRPr lang="en-US"/>
          </a:p>
        </p:txBody>
      </p:sp>
    </p:spTree>
    <p:extLst>
      <p:ext uri="{BB962C8B-B14F-4D97-AF65-F5344CB8AC3E}">
        <p14:creationId xmlns:p14="http://schemas.microsoft.com/office/powerpoint/2010/main" val="33268167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Major announcement at the end of 2013:</a:t>
            </a:r>
          </a:p>
          <a:p>
            <a:pPr marL="171450" indent="-171450">
              <a:buFont typeface="Arial" panose="020B0604020202020204" pitchFamily="34" charset="0"/>
              <a:buChar char="•"/>
            </a:pPr>
            <a:r>
              <a:rPr lang="en-US" dirty="0" smtClean="0"/>
              <a:t>Truly Portable Class Libraries</a:t>
            </a:r>
          </a:p>
          <a:p>
            <a:pPr marL="171450" indent="-171450">
              <a:buFont typeface="Arial" panose="020B0604020202020204" pitchFamily="34" charset="0"/>
              <a:buChar char="•"/>
            </a:pPr>
            <a:r>
              <a:rPr lang="en-US" dirty="0" smtClean="0"/>
              <a:t>Support for VS 2013</a:t>
            </a:r>
          </a:p>
          <a:p>
            <a:pPr marL="171450" indent="-171450">
              <a:buFont typeface="Arial" panose="020B0604020202020204" pitchFamily="34" charset="0"/>
              <a:buChar char="•"/>
            </a:pPr>
            <a:r>
              <a:rPr lang="en-US" dirty="0" smtClean="0"/>
              <a:t>Special offers for MSDN Subscribers</a:t>
            </a:r>
          </a:p>
          <a:p>
            <a:pPr marL="171450" indent="-171450">
              <a:buFont typeface="Arial" panose="020B0604020202020204" pitchFamily="34" charset="0"/>
              <a:buChar char="•"/>
            </a:pPr>
            <a:r>
              <a:rPr lang="en-US" dirty="0" smtClean="0"/>
              <a:t>20 City Roadshow!</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24</a:t>
            </a:fld>
            <a:endParaRPr lang="en-US"/>
          </a:p>
        </p:txBody>
      </p:sp>
    </p:spTree>
    <p:extLst>
      <p:ext uri="{BB962C8B-B14F-4D97-AF65-F5344CB8AC3E}">
        <p14:creationId xmlns:p14="http://schemas.microsoft.com/office/powerpoint/2010/main" val="37947574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Compiles</a:t>
            </a:r>
            <a:r>
              <a:rPr lang="en-US" baseline="0" dirty="0" smtClean="0"/>
              <a:t> down to APK or IPA that you can distribute anywhere, any store.</a:t>
            </a:r>
          </a:p>
          <a:p>
            <a:pPr marL="171450" indent="-171450">
              <a:buFont typeface="Arial" panose="020B0604020202020204" pitchFamily="34" charset="0"/>
              <a:buChar char="•"/>
            </a:pPr>
            <a:r>
              <a:rPr lang="en-US" baseline="0" dirty="0" smtClean="0"/>
              <a:t>Or even internal enterprise</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25</a:t>
            </a:fld>
            <a:endParaRPr lang="en-US"/>
          </a:p>
        </p:txBody>
      </p:sp>
    </p:spTree>
    <p:extLst>
      <p:ext uri="{BB962C8B-B14F-4D97-AF65-F5344CB8AC3E}">
        <p14:creationId xmlns:p14="http://schemas.microsoft.com/office/powerpoint/2010/main" val="36462777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Xamarin offers many products from the</a:t>
            </a:r>
            <a:r>
              <a:rPr lang="en-US" baseline="0" dirty="0" smtClean="0"/>
              <a:t> core </a:t>
            </a:r>
            <a:r>
              <a:rPr lang="en-US" baseline="0" dirty="0" err="1" smtClean="0"/>
              <a:t>Xamarin.iOS</a:t>
            </a:r>
            <a:r>
              <a:rPr lang="en-US" baseline="0" dirty="0" smtClean="0"/>
              <a:t> and </a:t>
            </a:r>
            <a:r>
              <a:rPr lang="en-US" baseline="0" dirty="0" err="1" smtClean="0"/>
              <a:t>Xamarin.Android</a:t>
            </a:r>
            <a:r>
              <a:rPr lang="en-US" baseline="0" dirty="0" smtClean="0"/>
              <a:t> development to tools to speed up development such as the Component Store and .NET Mobility Scanner</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26</a:t>
            </a:fld>
            <a:endParaRPr lang="en-US"/>
          </a:p>
        </p:txBody>
      </p:sp>
    </p:spTree>
    <p:extLst>
      <p:ext uri="{BB962C8B-B14F-4D97-AF65-F5344CB8AC3E}">
        <p14:creationId xmlns:p14="http://schemas.microsoft.com/office/powerpoint/2010/main" val="1951779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High level vies</a:t>
            </a:r>
            <a:r>
              <a:rPr lang="en-US" baseline="0" dirty="0" smtClean="0"/>
              <a:t> of all the products that Xamarin currently offers, let’s take a look deeper.</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27</a:t>
            </a:fld>
            <a:endParaRPr lang="en-US"/>
          </a:p>
        </p:txBody>
      </p:sp>
    </p:spTree>
    <p:extLst>
      <p:ext uri="{BB962C8B-B14F-4D97-AF65-F5344CB8AC3E}">
        <p14:creationId xmlns:p14="http://schemas.microsoft.com/office/powerpoint/2010/main" val="135539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Xamarin Studio</a:t>
            </a:r>
          </a:p>
          <a:p>
            <a:pPr marL="171450" indent="-171450">
              <a:buFont typeface="Arial" panose="020B0604020202020204" pitchFamily="34" charset="0"/>
              <a:buChar char="•"/>
            </a:pPr>
            <a:r>
              <a:rPr lang="en-US" dirty="0" smtClean="0"/>
              <a:t>PC</a:t>
            </a:r>
            <a:r>
              <a:rPr lang="en-US" baseline="0" dirty="0" smtClean="0"/>
              <a:t> -&gt; Android</a:t>
            </a:r>
          </a:p>
          <a:p>
            <a:pPr marL="171450" indent="-171450">
              <a:buFont typeface="Arial" panose="020B0604020202020204" pitchFamily="34" charset="0"/>
              <a:buChar char="•"/>
            </a:pPr>
            <a:r>
              <a:rPr lang="en-US" baseline="0" dirty="0" smtClean="0"/>
              <a:t>Mac -&gt; iOS, Android, Mac</a:t>
            </a:r>
          </a:p>
          <a:p>
            <a:pPr marL="0" indent="0">
              <a:buFont typeface="Arial" panose="020B0604020202020204" pitchFamily="34" charset="0"/>
              <a:buNone/>
            </a:pPr>
            <a:r>
              <a:rPr lang="en-US" baseline="0" dirty="0" smtClean="0"/>
              <a:t>Visual Studio: iOS, Android Windows</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28</a:t>
            </a:fld>
            <a:endParaRPr lang="en-US"/>
          </a:p>
        </p:txBody>
      </p:sp>
    </p:spTree>
    <p:extLst>
      <p:ext uri="{BB962C8B-B14F-4D97-AF65-F5344CB8AC3E}">
        <p14:creationId xmlns:p14="http://schemas.microsoft.com/office/powerpoint/2010/main" val="1355399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Additionally Supports Visual Studio 2010,</a:t>
            </a:r>
            <a:r>
              <a:rPr lang="en-US" baseline="0" dirty="0" smtClean="0"/>
              <a:t> 2012, &amp; of course 2013</a:t>
            </a:r>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Additionally support desktop apps on Windows: WPF, ASP.NET, Silverlight, </a:t>
            </a:r>
            <a:r>
              <a:rPr lang="en-US" baseline="0" dirty="0" err="1" smtClean="0"/>
              <a:t>WinForms</a:t>
            </a:r>
            <a:r>
              <a:rPr lang="en-US" baseline="0" dirty="0" smtClean="0"/>
              <a:t>!</a:t>
            </a:r>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The same Solution &amp; Projects open in BOTH Xamarin Studio and Visual Studio!</a:t>
            </a:r>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29</a:t>
            </a:fld>
            <a:endParaRPr lang="en-US"/>
          </a:p>
        </p:txBody>
      </p:sp>
    </p:spTree>
    <p:extLst>
      <p:ext uri="{BB962C8B-B14F-4D97-AF65-F5344CB8AC3E}">
        <p14:creationId xmlns:p14="http://schemas.microsoft.com/office/powerpoint/2010/main" val="9895762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smtClean="0"/>
              <a:t>Connect</a:t>
            </a:r>
            <a:r>
              <a:rPr lang="en-US" baseline="0" dirty="0" smtClean="0"/>
              <a:t> to Mac build host for iOS development</a:t>
            </a:r>
          </a:p>
          <a:p>
            <a:pPr marL="628650" marR="0" lvl="1"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aseline="0" dirty="0" smtClean="0"/>
              <a:t>Show list of all iOS devices and Simulators to debug on</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aseline="0" dirty="0" smtClean="0"/>
              <a:t>Shows all Android devices and emulators</a:t>
            </a:r>
          </a:p>
          <a:p>
            <a:pPr marL="628650" marR="0" lvl="1"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aseline="0" dirty="0" smtClean="0"/>
              <a:t>X86, Arm, </a:t>
            </a:r>
            <a:r>
              <a:rPr lang="en-US" baseline="0" dirty="0" err="1" smtClean="0"/>
              <a:t>Genymotion</a:t>
            </a:r>
            <a:r>
              <a:rPr lang="en-US" baseline="0" dirty="0" smtClean="0"/>
              <a:t>..</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aseline="0" dirty="0" smtClean="0"/>
              <a:t>Take advantage of all debugging power of VS</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30</a:t>
            </a:fld>
            <a:endParaRPr lang="en-US"/>
          </a:p>
        </p:txBody>
      </p:sp>
    </p:spTree>
    <p:extLst>
      <p:ext uri="{BB962C8B-B14F-4D97-AF65-F5344CB8AC3E}">
        <p14:creationId xmlns:p14="http://schemas.microsoft.com/office/powerpoint/2010/main" val="989576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Multiple</a:t>
            </a:r>
            <a:r>
              <a:rPr lang="en-US" baseline="0" dirty="0" smtClean="0"/>
              <a:t> Teams</a:t>
            </a:r>
          </a:p>
          <a:p>
            <a:pPr marL="171450" indent="-171450">
              <a:buFont typeface="Arial" panose="020B0604020202020204" pitchFamily="34" charset="0"/>
              <a:buChar char="•"/>
            </a:pPr>
            <a:r>
              <a:rPr lang="en-US" baseline="0" dirty="0" smtClean="0"/>
              <a:t>Multiple Code Bases</a:t>
            </a:r>
          </a:p>
          <a:p>
            <a:pPr marL="171450" indent="-171450">
              <a:buFont typeface="Arial" panose="020B0604020202020204" pitchFamily="34" charset="0"/>
              <a:buChar char="•"/>
            </a:pPr>
            <a:r>
              <a:rPr lang="en-US" baseline="0" dirty="0" smtClean="0"/>
              <a:t>Expensive &amp; Slow</a:t>
            </a:r>
          </a:p>
          <a:p>
            <a:pPr marL="171450" indent="-171450">
              <a:buFont typeface="Arial" panose="020B0604020202020204" pitchFamily="34" charset="0"/>
              <a:buChar char="•"/>
            </a:pPr>
            <a:r>
              <a:rPr lang="en-US" baseline="0" dirty="0" smtClean="0"/>
              <a:t>Positive = Great apps delivered to user’s platform</a:t>
            </a:r>
          </a:p>
          <a:p>
            <a:pPr marL="171450" indent="-171450">
              <a:buFont typeface="Arial" panose="020B0604020202020204" pitchFamily="34" charset="0"/>
              <a:buChar char="•"/>
            </a:pPr>
            <a:r>
              <a:rPr lang="en-US" baseline="0" dirty="0" smtClean="0"/>
              <a:t>Negative = Development hampered by multiple code bases &amp; fragmentation</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4</a:t>
            </a:fld>
            <a:endParaRPr lang="en-US"/>
          </a:p>
        </p:txBody>
      </p:sp>
    </p:spTree>
    <p:extLst>
      <p:ext uri="{BB962C8B-B14F-4D97-AF65-F5344CB8AC3E}">
        <p14:creationId xmlns:p14="http://schemas.microsoft.com/office/powerpoint/2010/main" val="2442315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Xamarin Studio is available for Android development</a:t>
            </a:r>
            <a:r>
              <a:rPr lang="en-US" baseline="0" dirty="0" smtClean="0"/>
              <a:t> on the PC. </a:t>
            </a:r>
          </a:p>
          <a:p>
            <a:r>
              <a:rPr lang="en-US" baseline="0" dirty="0" smtClean="0"/>
              <a:t>Xamarin Studio on Mac offers: Android, iOS and Mac development</a:t>
            </a:r>
          </a:p>
          <a:p>
            <a:r>
              <a:rPr lang="en-US" baseline="0" dirty="0" smtClean="0"/>
              <a:t>World Class IDE with great features:</a:t>
            </a:r>
          </a:p>
          <a:p>
            <a:pPr marL="171450" indent="-171450">
              <a:buFont typeface="Arial" panose="020B0604020202020204" pitchFamily="34" charset="0"/>
              <a:buChar char="•"/>
            </a:pPr>
            <a:r>
              <a:rPr lang="en-US" baseline="0" dirty="0" smtClean="0"/>
              <a:t>Code Analysis</a:t>
            </a:r>
          </a:p>
          <a:p>
            <a:pPr marL="171450" indent="-171450">
              <a:buFont typeface="Arial" panose="020B0604020202020204" pitchFamily="34" charset="0"/>
              <a:buChar char="•"/>
            </a:pPr>
            <a:r>
              <a:rPr lang="en-US" baseline="0" dirty="0" smtClean="0"/>
              <a:t>Upload to Test Flight</a:t>
            </a:r>
          </a:p>
          <a:p>
            <a:pPr marL="171450" indent="-171450">
              <a:buFont typeface="Arial" panose="020B0604020202020204" pitchFamily="34" charset="0"/>
              <a:buChar char="•"/>
            </a:pPr>
            <a:r>
              <a:rPr lang="en-US" baseline="0" dirty="0" err="1" smtClean="0"/>
              <a:t>Git</a:t>
            </a:r>
            <a:r>
              <a:rPr lang="en-US" baseline="0" dirty="0" smtClean="0"/>
              <a:t> &amp; Subversion  Integration</a:t>
            </a:r>
          </a:p>
          <a:p>
            <a:pPr marL="171450" indent="-171450">
              <a:buFont typeface="Arial" panose="020B0604020202020204" pitchFamily="34" charset="0"/>
              <a:buChar char="•"/>
            </a:pPr>
            <a:r>
              <a:rPr lang="en-US" baseline="0" dirty="0" smtClean="0"/>
              <a:t>Code Completion</a:t>
            </a:r>
          </a:p>
          <a:p>
            <a:pPr marL="171450" indent="-171450">
              <a:buFont typeface="Arial" panose="020B0604020202020204" pitchFamily="34" charset="0"/>
              <a:buChar char="•"/>
            </a:pPr>
            <a:r>
              <a:rPr lang="en-US" baseline="0" dirty="0" smtClean="0"/>
              <a:t>Code Navigation</a:t>
            </a:r>
          </a:p>
          <a:p>
            <a:pPr marL="0" indent="0">
              <a:buFont typeface="Arial" panose="020B0604020202020204" pitchFamily="34" charset="0"/>
              <a:buNone/>
            </a:pPr>
            <a:r>
              <a:rPr lang="en-US" baseline="0" dirty="0" smtClean="0"/>
              <a:t>Easy transition from Visual Studio</a:t>
            </a:r>
          </a:p>
          <a:p>
            <a:pPr marL="0" indent="0">
              <a:buFont typeface="Arial" panose="020B0604020202020204" pitchFamily="34" charset="0"/>
              <a:buNone/>
            </a:pPr>
            <a:r>
              <a:rPr lang="en-US" baseline="0" dirty="0" smtClean="0"/>
              <a:t>The same Solution &amp; Projects open in BOTH Xamarin Studio and Visual Studio!</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31</a:t>
            </a:fld>
            <a:endParaRPr lang="en-US"/>
          </a:p>
        </p:txBody>
      </p:sp>
    </p:spTree>
    <p:extLst>
      <p:ext uri="{BB962C8B-B14F-4D97-AF65-F5344CB8AC3E}">
        <p14:creationId xmlns:p14="http://schemas.microsoft.com/office/powerpoint/2010/main" val="22111389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State of the art features:</a:t>
            </a:r>
          </a:p>
          <a:p>
            <a:pPr marL="171450" indent="-171450">
              <a:buFont typeface="Arial" panose="020B0604020202020204" pitchFamily="34" charset="0"/>
              <a:buChar char="•"/>
            </a:pPr>
            <a:r>
              <a:rPr lang="en-US" dirty="0" smtClean="0"/>
              <a:t>View</a:t>
            </a:r>
            <a:r>
              <a:rPr lang="en-US" baseline="0" dirty="0" smtClean="0"/>
              <a:t> different Themes</a:t>
            </a:r>
          </a:p>
          <a:p>
            <a:pPr marL="171450" indent="-171450">
              <a:buFont typeface="Arial" panose="020B0604020202020204" pitchFamily="34" charset="0"/>
              <a:buChar char="•"/>
            </a:pPr>
            <a:r>
              <a:rPr lang="en-US" baseline="0" dirty="0" smtClean="0"/>
              <a:t>View different device sizes</a:t>
            </a:r>
          </a:p>
          <a:p>
            <a:pPr marL="171450" indent="-171450">
              <a:buFont typeface="Arial" panose="020B0604020202020204" pitchFamily="34" charset="0"/>
              <a:buChar char="•"/>
            </a:pPr>
            <a:r>
              <a:rPr lang="en-US" baseline="0" dirty="0" smtClean="0"/>
              <a:t>Multi-view editing!</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32</a:t>
            </a:fld>
            <a:endParaRPr lang="en-US"/>
          </a:p>
        </p:txBody>
      </p:sp>
    </p:spTree>
    <p:extLst>
      <p:ext uri="{BB962C8B-B14F-4D97-AF65-F5344CB8AC3E}">
        <p14:creationId xmlns:p14="http://schemas.microsoft.com/office/powerpoint/2010/main" val="28460584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33</a:t>
            </a:fld>
            <a:endParaRPr lang="en-US"/>
          </a:p>
        </p:txBody>
      </p:sp>
    </p:spTree>
    <p:extLst>
      <p:ext uri="{BB962C8B-B14F-4D97-AF65-F5344CB8AC3E}">
        <p14:creationId xmlns:p14="http://schemas.microsoft.com/office/powerpoint/2010/main" val="9734312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lnSpc>
                <a:spcPct val="130000"/>
              </a:lnSpc>
              <a:buFont typeface="Arial"/>
              <a:buChar char="•"/>
            </a:pPr>
            <a:r>
              <a:rPr lang="en-US" sz="1200" dirty="0" smtClean="0">
                <a:solidFill>
                  <a:schemeClr val="tx1">
                    <a:lumMod val="75000"/>
                    <a:lumOff val="25000"/>
                  </a:schemeClr>
                </a:solidFill>
                <a:latin typeface="Myriad Pro"/>
                <a:cs typeface="Myriad Pro"/>
              </a:rPr>
              <a:t>Add high quality pre-built app components directly from Visual Studio.  </a:t>
            </a:r>
          </a:p>
          <a:p>
            <a:pPr marL="457200" indent="-457200">
              <a:lnSpc>
                <a:spcPct val="130000"/>
              </a:lnSpc>
              <a:buFont typeface="Arial"/>
              <a:buChar char="•"/>
            </a:pPr>
            <a:endParaRPr lang="en-US" sz="800" dirty="0" smtClean="0">
              <a:solidFill>
                <a:schemeClr val="tx1">
                  <a:lumMod val="75000"/>
                  <a:lumOff val="25000"/>
                </a:schemeClr>
              </a:solidFill>
              <a:latin typeface="Myriad Pro"/>
              <a:cs typeface="Myriad Pro"/>
            </a:endParaRPr>
          </a:p>
          <a:p>
            <a:pPr marL="457200" indent="-457200">
              <a:lnSpc>
                <a:spcPct val="130000"/>
              </a:lnSpc>
              <a:buFont typeface="Arial"/>
              <a:buChar char="•"/>
            </a:pPr>
            <a:r>
              <a:rPr lang="en-US" sz="1200" dirty="0" smtClean="0">
                <a:solidFill>
                  <a:schemeClr val="tx1">
                    <a:lumMod val="75000"/>
                    <a:lumOff val="25000"/>
                  </a:schemeClr>
                </a:solidFill>
                <a:latin typeface="Myriad Pro"/>
                <a:cs typeface="Myriad Pro"/>
              </a:rPr>
              <a:t>Includes dozens of beautiful UI controls and web services – adding a theme or a 3</a:t>
            </a:r>
            <a:r>
              <a:rPr lang="en-US" sz="1200" baseline="30000" dirty="0" smtClean="0">
                <a:solidFill>
                  <a:schemeClr val="tx1">
                    <a:lumMod val="75000"/>
                    <a:lumOff val="25000"/>
                  </a:schemeClr>
                </a:solidFill>
                <a:latin typeface="Myriad Pro"/>
                <a:cs typeface="Myriad Pro"/>
              </a:rPr>
              <a:t>rd</a:t>
            </a:r>
            <a:r>
              <a:rPr lang="en-US" sz="1200" dirty="0" smtClean="0">
                <a:solidFill>
                  <a:schemeClr val="tx1">
                    <a:lumMod val="75000"/>
                    <a:lumOff val="25000"/>
                  </a:schemeClr>
                </a:solidFill>
                <a:latin typeface="Myriad Pro"/>
                <a:cs typeface="Myriad Pro"/>
              </a:rPr>
              <a:t> party library is just a few clicks away</a:t>
            </a:r>
          </a:p>
          <a:p>
            <a:pPr marL="171450" indent="-171450">
              <a:lnSpc>
                <a:spcPct val="130000"/>
              </a:lnSpc>
              <a:buFont typeface="Arial"/>
              <a:buChar char="•"/>
            </a:pPr>
            <a:endParaRPr lang="en-US" sz="800" dirty="0" smtClean="0">
              <a:solidFill>
                <a:schemeClr val="tx1">
                  <a:lumMod val="75000"/>
                  <a:lumOff val="25000"/>
                </a:schemeClr>
              </a:solidFill>
              <a:latin typeface="Myriad Pro"/>
              <a:cs typeface="Myriad Pro"/>
            </a:endParaRPr>
          </a:p>
          <a:p>
            <a:pPr marL="457200" indent="-457200">
              <a:lnSpc>
                <a:spcPct val="130000"/>
              </a:lnSpc>
              <a:buFont typeface="Arial"/>
              <a:buChar char="•"/>
            </a:pPr>
            <a:r>
              <a:rPr lang="en-US" sz="1200" dirty="0" smtClean="0">
                <a:solidFill>
                  <a:schemeClr val="tx1">
                    <a:lumMod val="75000"/>
                    <a:lumOff val="25000"/>
                  </a:schemeClr>
                </a:solidFill>
                <a:latin typeface="Myriad Pro"/>
                <a:cs typeface="Myriad Pro"/>
              </a:rPr>
              <a:t>Complements existing .NET </a:t>
            </a:r>
            <a:r>
              <a:rPr lang="en-US" sz="1200" dirty="0" err="1" smtClean="0">
                <a:solidFill>
                  <a:schemeClr val="tx1">
                    <a:lumMod val="75000"/>
                    <a:lumOff val="25000"/>
                  </a:schemeClr>
                </a:solidFill>
                <a:latin typeface="Myriad Pro"/>
                <a:cs typeface="Myriad Pro"/>
              </a:rPr>
              <a:t>NuGet</a:t>
            </a:r>
            <a:r>
              <a:rPr lang="en-US" sz="1200" dirty="0" smtClean="0">
                <a:solidFill>
                  <a:schemeClr val="tx1">
                    <a:lumMod val="75000"/>
                    <a:lumOff val="25000"/>
                  </a:schemeClr>
                </a:solidFill>
                <a:latin typeface="Myriad Pro"/>
                <a:cs typeface="Myriad Pro"/>
              </a:rPr>
              <a:t> ecosystem</a:t>
            </a:r>
          </a:p>
          <a:p>
            <a:pPr marL="171450" indent="-171450">
              <a:lnSpc>
                <a:spcPct val="130000"/>
              </a:lnSpc>
              <a:buFont typeface="Arial"/>
              <a:buChar char="•"/>
            </a:pPr>
            <a:endParaRPr lang="en-US" sz="800" dirty="0" smtClean="0">
              <a:solidFill>
                <a:schemeClr val="tx1">
                  <a:lumMod val="75000"/>
                  <a:lumOff val="25000"/>
                </a:schemeClr>
              </a:solidFill>
              <a:latin typeface="Myriad Pro"/>
              <a:cs typeface="Myriad Pro"/>
            </a:endParaRPr>
          </a:p>
          <a:p>
            <a:pPr marL="457200" indent="-457200">
              <a:lnSpc>
                <a:spcPct val="130000"/>
              </a:lnSpc>
              <a:buFont typeface="Arial"/>
              <a:buChar char="•"/>
            </a:pPr>
            <a:r>
              <a:rPr lang="en-US" sz="1200" dirty="0" smtClean="0">
                <a:solidFill>
                  <a:schemeClr val="tx1">
                    <a:lumMod val="75000"/>
                    <a:lumOff val="25000"/>
                  </a:schemeClr>
                </a:solidFill>
                <a:latin typeface="Myriad Pro"/>
                <a:cs typeface="Myriad Pro"/>
              </a:rPr>
              <a:t>Differentiator:  focus on UI controls and themes – we are making developers better designers across all platforms</a:t>
            </a:r>
          </a:p>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34</a:t>
            </a:fld>
            <a:endParaRPr lang="en-US"/>
          </a:p>
        </p:txBody>
      </p:sp>
    </p:spTree>
    <p:extLst>
      <p:ext uri="{BB962C8B-B14F-4D97-AF65-F5344CB8AC3E}">
        <p14:creationId xmlns:p14="http://schemas.microsoft.com/office/powerpoint/2010/main" val="31456318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Generates</a:t>
            </a:r>
            <a:r>
              <a:rPr lang="en-US" baseline="0" dirty="0" smtClean="0"/>
              <a:t> a full report of all method calls to determine compatibility with </a:t>
            </a:r>
            <a:r>
              <a:rPr lang="en-US" baseline="0" dirty="0" err="1" smtClean="0"/>
              <a:t>Xamarin.Android</a:t>
            </a:r>
            <a:r>
              <a:rPr lang="en-US" baseline="0" dirty="0" smtClean="0"/>
              <a:t>, </a:t>
            </a:r>
            <a:r>
              <a:rPr lang="en-US" baseline="0" dirty="0" err="1" smtClean="0"/>
              <a:t>Xamarin.iOS</a:t>
            </a:r>
            <a:r>
              <a:rPr lang="en-US" baseline="0" dirty="0" smtClean="0"/>
              <a:t>, Windows Phone, and Windows 8.</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35</a:t>
            </a:fld>
            <a:endParaRPr lang="en-US"/>
          </a:p>
        </p:txBody>
      </p:sp>
    </p:spTree>
    <p:extLst>
      <p:ext uri="{BB962C8B-B14F-4D97-AF65-F5344CB8AC3E}">
        <p14:creationId xmlns:p14="http://schemas.microsoft.com/office/powerpoint/2010/main" val="31456318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a:t>
            </a:r>
            <a:r>
              <a:rPr lang="en-US" baseline="0" dirty="0" smtClean="0"/>
              <a:t> source apps, you can download and get started with today</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36</a:t>
            </a:fld>
            <a:endParaRPr lang="en-US"/>
          </a:p>
        </p:txBody>
      </p:sp>
    </p:spTree>
    <p:extLst>
      <p:ext uri="{BB962C8B-B14F-4D97-AF65-F5344CB8AC3E}">
        <p14:creationId xmlns:p14="http://schemas.microsoft.com/office/powerpoint/2010/main" val="40771449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ＭＳ Ｐゴシック" charset="0"/>
                <a:cs typeface="ＭＳ Ｐゴシック" charset="0"/>
              </a:rPr>
              <a:t>Technical Details</a:t>
            </a:r>
          </a:p>
          <a:p>
            <a:pPr marL="171450" indent="-171450">
              <a:buFont typeface="Arial" panose="020B0604020202020204" pitchFamily="34" charset="0"/>
              <a:buChar char="•"/>
            </a:pPr>
            <a:r>
              <a:rPr lang="en-US" sz="1200" b="0" i="0" kern="1200" dirty="0" smtClean="0">
                <a:solidFill>
                  <a:schemeClr val="tx1"/>
                </a:solidFill>
                <a:effectLst/>
                <a:latin typeface="+mn-lt"/>
                <a:ea typeface="ＭＳ Ｐゴシック" charset="0"/>
                <a:cs typeface="ＭＳ Ｐゴシック" charset="0"/>
              </a:rPr>
              <a:t>Take advantage of the latest cross-platform UI and mobile architecture best practices, including:</a:t>
            </a:r>
          </a:p>
          <a:p>
            <a:pPr marL="171450" indent="-171450">
              <a:buFont typeface="Arial" panose="020B0604020202020204" pitchFamily="34" charset="0"/>
              <a:buChar char="•"/>
            </a:pPr>
            <a:r>
              <a:rPr lang="en-US" sz="1200" b="0" i="0" kern="1200" dirty="0" smtClean="0">
                <a:solidFill>
                  <a:schemeClr val="tx1"/>
                </a:solidFill>
                <a:effectLst/>
                <a:latin typeface="+mn-lt"/>
                <a:ea typeface="ＭＳ Ｐゴシック" charset="0"/>
                <a:cs typeface="ＭＳ Ｐゴシック" charset="0"/>
              </a:rPr>
              <a:t>iPhone, Android, and Windows native user interfaces</a:t>
            </a:r>
          </a:p>
          <a:p>
            <a:pPr marL="171450" indent="-171450">
              <a:buFont typeface="Arial" panose="020B0604020202020204" pitchFamily="34" charset="0"/>
              <a:buChar char="•"/>
            </a:pPr>
            <a:r>
              <a:rPr lang="en-US" sz="1200" b="0" i="0" kern="1200" dirty="0" smtClean="0">
                <a:solidFill>
                  <a:schemeClr val="tx1"/>
                </a:solidFill>
                <a:effectLst/>
                <a:latin typeface="+mn-lt"/>
                <a:ea typeface="ＭＳ Ｐゴシック" charset="0"/>
                <a:cs typeface="ＭＳ Ｐゴシック" charset="0"/>
              </a:rPr>
              <a:t>Uses MVVM, shares view-models across platforms</a:t>
            </a:r>
          </a:p>
          <a:p>
            <a:pPr marL="171450" indent="-171450">
              <a:buFont typeface="Arial" panose="020B0604020202020204" pitchFamily="34" charset="0"/>
              <a:buChar char="•"/>
            </a:pPr>
            <a:r>
              <a:rPr lang="en-US" sz="1200" b="0" i="0" kern="1200" dirty="0" smtClean="0">
                <a:solidFill>
                  <a:schemeClr val="tx1"/>
                </a:solidFill>
                <a:effectLst/>
                <a:latin typeface="+mn-lt"/>
                <a:ea typeface="ＭＳ Ｐゴシック" charset="0"/>
                <a:cs typeface="ＭＳ Ｐゴシック" charset="0"/>
              </a:rPr>
              <a:t>SQLite data store with a .NET-based SQLite ORM on all platforms</a:t>
            </a:r>
          </a:p>
          <a:p>
            <a:pPr marL="171450" indent="-171450">
              <a:buFont typeface="Arial" panose="020B0604020202020204" pitchFamily="34" charset="0"/>
              <a:buChar char="•"/>
            </a:pPr>
            <a:r>
              <a:rPr lang="en-US" sz="1200" b="0" i="0" kern="1200" dirty="0" smtClean="0">
                <a:solidFill>
                  <a:schemeClr val="tx1"/>
                </a:solidFill>
                <a:effectLst/>
                <a:latin typeface="+mn-lt"/>
                <a:ea typeface="ＭＳ Ｐゴシック" charset="0"/>
                <a:cs typeface="ＭＳ Ｐゴシック" charset="0"/>
              </a:rPr>
              <a:t>Ability to hook up to your enterprise backend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37</a:t>
            </a:fld>
            <a:endParaRPr lang="en-US"/>
          </a:p>
        </p:txBody>
      </p:sp>
    </p:spTree>
    <p:extLst>
      <p:ext uri="{BB962C8B-B14F-4D97-AF65-F5344CB8AC3E}">
        <p14:creationId xmlns:p14="http://schemas.microsoft.com/office/powerpoint/2010/main" val="36121851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time if so desired</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38</a:t>
            </a:fld>
            <a:endParaRPr lang="en-US"/>
          </a:p>
        </p:txBody>
      </p:sp>
    </p:spTree>
    <p:extLst>
      <p:ext uri="{BB962C8B-B14F-4D97-AF65-F5344CB8AC3E}">
        <p14:creationId xmlns:p14="http://schemas.microsoft.com/office/powerpoint/2010/main" val="11531479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Additional </a:t>
            </a:r>
            <a:r>
              <a:rPr lang="en-US" baseline="0" dirty="0" smtClean="0"/>
              <a:t>Resources that might be interesting for your group. Includes: Evolve, Test Flight, Case studies, and Xamarin University.</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39</a:t>
            </a:fld>
            <a:endParaRPr lang="en-US"/>
          </a:p>
        </p:txBody>
      </p:sp>
    </p:spTree>
    <p:extLst>
      <p:ext uri="{BB962C8B-B14F-4D97-AF65-F5344CB8AC3E}">
        <p14:creationId xmlns:p14="http://schemas.microsoft.com/office/powerpoint/2010/main" val="19061802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u="none" kern="1200" dirty="0" smtClean="0">
                <a:solidFill>
                  <a:schemeClr val="tx1"/>
                </a:solidFill>
                <a:latin typeface="+mn-lt"/>
                <a:ea typeface="ＭＳ Ｐゴシック" charset="0"/>
                <a:cs typeface="ＭＳ Ｐゴシック" charset="0"/>
              </a:rPr>
              <a:t>First</a:t>
            </a:r>
            <a:r>
              <a:rPr lang="en-US" sz="1200" u="none" kern="1200" baseline="0" dirty="0" smtClean="0">
                <a:solidFill>
                  <a:schemeClr val="tx1"/>
                </a:solidFill>
                <a:latin typeface="+mn-lt"/>
                <a:ea typeface="ＭＳ Ｐゴシック" charset="0"/>
                <a:cs typeface="ＭＳ Ｐゴシック" charset="0"/>
              </a:rPr>
              <a:t> conference! Huge success</a:t>
            </a:r>
          </a:p>
          <a:p>
            <a:pPr marL="171450" indent="-171450">
              <a:buFont typeface="Arial" panose="020B0604020202020204" pitchFamily="34" charset="0"/>
              <a:buChar char="•"/>
            </a:pPr>
            <a:r>
              <a:rPr lang="en-US" sz="1200" u="none" kern="1200" baseline="0" dirty="0" smtClean="0">
                <a:solidFill>
                  <a:schemeClr val="tx1"/>
                </a:solidFill>
                <a:latin typeface="+mn-lt"/>
                <a:ea typeface="ＭＳ Ｐゴシック" charset="0"/>
                <a:cs typeface="ＭＳ Ｐゴシック" charset="0"/>
              </a:rPr>
              <a:t>All sessions and highlights are available to stream online!</a:t>
            </a:r>
          </a:p>
          <a:p>
            <a:pPr marL="171450" indent="-171450">
              <a:buFont typeface="Arial" panose="020B0604020202020204" pitchFamily="34" charset="0"/>
              <a:buChar char="•"/>
            </a:pPr>
            <a:r>
              <a:rPr lang="en-US" sz="1200" u="none" kern="1200" baseline="0" dirty="0" smtClean="0">
                <a:solidFill>
                  <a:schemeClr val="tx1"/>
                </a:solidFill>
                <a:latin typeface="+mn-lt"/>
                <a:ea typeface="ＭＳ Ｐゴシック" charset="0"/>
                <a:cs typeface="ＭＳ Ｐゴシック" charset="0"/>
              </a:rPr>
              <a:t>Great resources</a:t>
            </a:r>
            <a:endParaRPr lang="en-US" sz="1200" u="none" kern="1200" dirty="0" smtClean="0">
              <a:solidFill>
                <a:schemeClr val="tx1"/>
              </a:solidFill>
              <a:latin typeface="+mn-lt"/>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40</a:t>
            </a:fld>
            <a:endParaRPr lang="en-US"/>
          </a:p>
        </p:txBody>
      </p:sp>
    </p:spTree>
    <p:extLst>
      <p:ext uri="{BB962C8B-B14F-4D97-AF65-F5344CB8AC3E}">
        <p14:creationId xmlns:p14="http://schemas.microsoft.com/office/powerpoint/2010/main" val="135539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Unhappy Users</a:t>
            </a:r>
          </a:p>
          <a:p>
            <a:pPr marL="171450" indent="-171450">
              <a:buFont typeface="Arial" panose="020B0604020202020204" pitchFamily="34" charset="0"/>
              <a:buChar char="•"/>
            </a:pPr>
            <a:r>
              <a:rPr lang="en-US" dirty="0" smtClean="0"/>
              <a:t>Unhappy</a:t>
            </a:r>
            <a:r>
              <a:rPr lang="en-US" baseline="0" dirty="0" smtClean="0"/>
              <a:t> Developers</a:t>
            </a:r>
          </a:p>
          <a:p>
            <a:pPr marL="171450" indent="-171450">
              <a:buFont typeface="Arial" panose="020B0604020202020204" pitchFamily="34" charset="0"/>
              <a:buChar char="•"/>
            </a:pPr>
            <a:r>
              <a:rPr lang="en-US" baseline="0" dirty="0" smtClean="0"/>
              <a:t>Increase in Abandoned Apps</a:t>
            </a:r>
          </a:p>
          <a:p>
            <a:pPr marL="171450" indent="-171450">
              <a:buFont typeface="Arial" panose="020B0604020202020204" pitchFamily="34" charset="0"/>
              <a:buChar char="•"/>
            </a:pPr>
            <a:r>
              <a:rPr lang="en-US" baseline="0" dirty="0" smtClean="0"/>
              <a:t>Limited to what is implemented</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5</a:t>
            </a:fld>
            <a:endParaRPr lang="en-US"/>
          </a:p>
        </p:txBody>
      </p:sp>
    </p:spTree>
    <p:extLst>
      <p:ext uri="{BB962C8B-B14F-4D97-AF65-F5344CB8AC3E}">
        <p14:creationId xmlns:p14="http://schemas.microsoft.com/office/powerpoint/2010/main" val="2442315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Save the date now available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41</a:t>
            </a:fld>
            <a:endParaRPr lang="en-US"/>
          </a:p>
        </p:txBody>
      </p:sp>
    </p:spTree>
    <p:extLst>
      <p:ext uri="{BB962C8B-B14F-4D97-AF65-F5344CB8AC3E}">
        <p14:creationId xmlns:p14="http://schemas.microsoft.com/office/powerpoint/2010/main" val="1409809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ＭＳ Ｐゴシック" charset="0"/>
                <a:cs typeface="ＭＳ Ｐゴシック" charset="0"/>
              </a:rPr>
              <a:t>App Explorer - uses one reference device, and runs through all the screens and execution paths.  If it dead ends, it starts over.  Good for a quick overview of app, but not a replacement for hand-crafted tests.</a:t>
            </a:r>
          </a:p>
          <a:p>
            <a:endParaRPr lang="en-US" sz="1200" kern="1200" dirty="0" smtClean="0">
              <a:solidFill>
                <a:schemeClr val="tx1"/>
              </a:solidFill>
              <a:latin typeface="+mn-lt"/>
              <a:ea typeface="ＭＳ Ｐゴシック" charset="0"/>
              <a:cs typeface="ＭＳ Ｐゴシック" charset="0"/>
            </a:endParaRPr>
          </a:p>
          <a:p>
            <a:r>
              <a:rPr lang="en-US" sz="1200" b="1" kern="1200" dirty="0" smtClean="0">
                <a:solidFill>
                  <a:schemeClr val="tx1"/>
                </a:solidFill>
                <a:latin typeface="+mn-lt"/>
                <a:ea typeface="ＭＳ Ｐゴシック" charset="0"/>
                <a:cs typeface="ＭＳ Ｐゴシック" charset="0"/>
              </a:rPr>
              <a:t>Statistics </a:t>
            </a:r>
            <a:endParaRPr lang="en-US" sz="1200" kern="1200" dirty="0" smtClean="0">
              <a:solidFill>
                <a:schemeClr val="tx1"/>
              </a:solidFill>
              <a:latin typeface="+mn-lt"/>
              <a:ea typeface="ＭＳ Ｐゴシック" charset="0"/>
              <a:cs typeface="ＭＳ Ｐゴシック" charset="0"/>
            </a:endParaRPr>
          </a:p>
          <a:p>
            <a:r>
              <a:rPr lang="en-US" sz="1200" kern="1200" dirty="0" smtClean="0">
                <a:solidFill>
                  <a:schemeClr val="tx1"/>
                </a:solidFill>
                <a:latin typeface="+mn-lt"/>
                <a:ea typeface="ＭＳ Ｐゴシック" charset="0"/>
                <a:cs typeface="ＭＳ Ｐゴシック" charset="0"/>
              </a:rPr>
              <a:t>OS Versions, </a:t>
            </a:r>
          </a:p>
          <a:p>
            <a:r>
              <a:rPr lang="en-US" sz="1200" kern="1200" dirty="0" smtClean="0">
                <a:solidFill>
                  <a:schemeClr val="tx1"/>
                </a:solidFill>
                <a:latin typeface="+mn-lt"/>
                <a:ea typeface="ＭＳ Ｐゴシック" charset="0"/>
                <a:cs typeface="ＭＳ Ｐゴシック" charset="0"/>
              </a:rPr>
              <a:t>Devices (sorted by device market share - you can prioritize </a:t>
            </a:r>
          </a:p>
          <a:p>
            <a:r>
              <a:rPr lang="en-US" sz="1200" kern="1200" dirty="0" err="1" smtClean="0">
                <a:solidFill>
                  <a:schemeClr val="tx1"/>
                </a:solidFill>
                <a:latin typeface="+mn-lt"/>
                <a:ea typeface="ＭＳ Ｐゴシック" charset="0"/>
                <a:cs typeface="ＭＳ Ｐゴシック" charset="0"/>
              </a:rPr>
              <a:t>Crashs</a:t>
            </a:r>
            <a:r>
              <a:rPr lang="en-US" sz="1200" kern="1200" dirty="0" smtClean="0">
                <a:solidFill>
                  <a:schemeClr val="tx1"/>
                </a:solidFill>
                <a:latin typeface="+mn-lt"/>
                <a:ea typeface="ＭＳ Ｐゴシック" charset="0"/>
                <a:cs typeface="ＭＳ Ｐゴシック" charset="0"/>
              </a:rPr>
              <a:t> vs. Unique crashes</a:t>
            </a:r>
          </a:p>
          <a:p>
            <a:r>
              <a:rPr lang="en-US" sz="1200" kern="1200" dirty="0" smtClean="0">
                <a:solidFill>
                  <a:schemeClr val="tx1"/>
                </a:solidFill>
                <a:latin typeface="+mn-lt"/>
                <a:ea typeface="ＭＳ Ｐゴシック" charset="0"/>
                <a:cs typeface="ＭＳ Ｐゴシック" charset="0"/>
              </a:rPr>
              <a:t># of gestures performed</a:t>
            </a:r>
          </a:p>
          <a:p>
            <a:r>
              <a:rPr lang="en-US" sz="1200" kern="1200" dirty="0" smtClean="0">
                <a:solidFill>
                  <a:schemeClr val="tx1"/>
                </a:solidFill>
                <a:latin typeface="+mn-lt"/>
                <a:ea typeface="ＭＳ Ｐゴシック" charset="0"/>
                <a:cs typeface="ＭＳ Ｐゴシック" charset="0"/>
              </a:rPr>
              <a:t>Total device time</a:t>
            </a:r>
          </a:p>
          <a:p>
            <a:endParaRPr lang="en-US" sz="1200" kern="1200" dirty="0" smtClean="0">
              <a:solidFill>
                <a:schemeClr val="tx1"/>
              </a:solidFill>
              <a:latin typeface="+mn-lt"/>
              <a:ea typeface="ＭＳ Ｐゴシック" charset="0"/>
              <a:cs typeface="ＭＳ Ｐゴシック" charset="0"/>
            </a:endParaRPr>
          </a:p>
          <a:p>
            <a:r>
              <a:rPr lang="en-US" sz="1200" kern="1200" dirty="0" smtClean="0">
                <a:solidFill>
                  <a:schemeClr val="tx1"/>
                </a:solidFill>
                <a:latin typeface="+mn-lt"/>
                <a:ea typeface="ＭＳ Ｐゴシック" charset="0"/>
                <a:cs typeface="ＭＳ Ｐゴシック" charset="0"/>
              </a:rPr>
              <a:t>Yammer</a:t>
            </a:r>
          </a:p>
          <a:p>
            <a:endParaRPr lang="en-US" sz="1200" kern="1200" dirty="0" smtClean="0">
              <a:solidFill>
                <a:schemeClr val="tx1"/>
              </a:solidFill>
              <a:latin typeface="+mn-lt"/>
              <a:ea typeface="ＭＳ Ｐゴシック" charset="0"/>
              <a:cs typeface="ＭＳ Ｐゴシック" charset="0"/>
            </a:endParaRPr>
          </a:p>
          <a:p>
            <a:r>
              <a:rPr lang="en-US" sz="1200" kern="1200" dirty="0" smtClean="0">
                <a:solidFill>
                  <a:schemeClr val="tx1"/>
                </a:solidFill>
                <a:latin typeface="+mn-lt"/>
                <a:ea typeface="ＭＳ Ｐゴシック" charset="0"/>
                <a:cs typeface="ＭＳ Ｐゴシック" charset="0"/>
              </a:rPr>
              <a:t>Left hand window this the tests executed (step by step).  On the right hand side you see the devices that the tests were run on.  As you scroll through each step, you can see on the right hand side.  Drill down on a specific device to see more details.</a:t>
            </a:r>
          </a:p>
          <a:p>
            <a:endParaRPr lang="en-US" sz="1200" kern="1200" dirty="0" smtClean="0">
              <a:solidFill>
                <a:schemeClr val="tx1"/>
              </a:solidFill>
              <a:latin typeface="+mn-lt"/>
              <a:ea typeface="ＭＳ Ｐゴシック" charset="0"/>
              <a:cs typeface="ＭＳ Ｐゴシック" charset="0"/>
            </a:endParaRPr>
          </a:p>
          <a:p>
            <a:r>
              <a:rPr lang="en-US" sz="1200" kern="1200" dirty="0" smtClean="0">
                <a:solidFill>
                  <a:schemeClr val="tx1"/>
                </a:solidFill>
                <a:latin typeface="+mn-lt"/>
                <a:ea typeface="ＭＳ Ｐゴシック" charset="0"/>
                <a:cs typeface="ＭＳ Ｐゴシック" charset="0"/>
              </a:rPr>
              <a:t>Types of output</a:t>
            </a:r>
          </a:p>
          <a:p>
            <a:endParaRPr lang="en-US" sz="1200" kern="1200" dirty="0" smtClean="0">
              <a:solidFill>
                <a:schemeClr val="tx1"/>
              </a:solidFill>
              <a:latin typeface="+mn-lt"/>
              <a:ea typeface="ＭＳ Ｐゴシック" charset="0"/>
              <a:cs typeface="ＭＳ Ｐゴシック" charset="0"/>
            </a:endParaRPr>
          </a:p>
          <a:p>
            <a:r>
              <a:rPr lang="en-US" sz="1200" kern="1200" dirty="0" smtClean="0">
                <a:solidFill>
                  <a:schemeClr val="tx1"/>
                </a:solidFill>
                <a:latin typeface="+mn-lt"/>
                <a:ea typeface="ＭＳ Ｐゴシック" charset="0"/>
                <a:cs typeface="ＭＳ Ｐゴシック" charset="0"/>
              </a:rPr>
              <a:t>- Visual Test Results (from screenshots) - "I've never seen my app run on a Kindle Fire - it looks terrible"</a:t>
            </a:r>
          </a:p>
          <a:p>
            <a:r>
              <a:rPr lang="en-US" sz="1200" kern="1200" dirty="0" smtClean="0">
                <a:solidFill>
                  <a:schemeClr val="tx1"/>
                </a:solidFill>
                <a:latin typeface="+mn-lt"/>
                <a:ea typeface="ＭＳ Ｐゴシック" charset="0"/>
                <a:cs typeface="ＭＳ Ｐゴシック" charset="0"/>
              </a:rPr>
              <a:t>- Stack Trace and full device log</a:t>
            </a:r>
          </a:p>
          <a:p>
            <a:r>
              <a:rPr lang="en-US" sz="1200" kern="1200" dirty="0" smtClean="0">
                <a:solidFill>
                  <a:schemeClr val="tx1"/>
                </a:solidFill>
                <a:latin typeface="+mn-lt"/>
                <a:ea typeface="ＭＳ Ｐゴシック" charset="0"/>
                <a:cs typeface="ＭＳ Ｐゴシック" charset="0"/>
              </a:rPr>
              <a:t>- Performance Data</a:t>
            </a:r>
          </a:p>
          <a:p>
            <a:r>
              <a:rPr lang="en-US" sz="1200" kern="1200" dirty="0" smtClean="0">
                <a:solidFill>
                  <a:schemeClr val="tx1"/>
                </a:solidFill>
                <a:latin typeface="+mn-lt"/>
                <a:ea typeface="ＭＳ Ｐゴシック" charset="0"/>
                <a:cs typeface="ＭＳ Ｐゴシック" charset="0"/>
              </a:rPr>
              <a:t>  - Peak memory usage - show's memory usage at each step of the app</a:t>
            </a:r>
          </a:p>
          <a:p>
            <a:r>
              <a:rPr lang="en-US" sz="1200" kern="1200" dirty="0" smtClean="0">
                <a:solidFill>
                  <a:schemeClr val="tx1"/>
                </a:solidFill>
                <a:latin typeface="+mn-lt"/>
                <a:ea typeface="ＭＳ Ｐゴシック" charset="0"/>
                <a:cs typeface="ＭＳ Ｐゴシック" charset="0"/>
              </a:rPr>
              <a:t>  - App Size</a:t>
            </a:r>
          </a:p>
          <a:p>
            <a:r>
              <a:rPr lang="en-US" sz="1200" kern="1200" dirty="0" smtClean="0">
                <a:solidFill>
                  <a:schemeClr val="tx1"/>
                </a:solidFill>
                <a:latin typeface="+mn-lt"/>
                <a:ea typeface="ＭＳ Ｐゴシック" charset="0"/>
                <a:cs typeface="ＭＳ Ｐゴシック" charset="0"/>
              </a:rPr>
              <a:t>  - Responsiveness - how long does it take the UI thread to respond.  Measured in milliseconds, and roughly equates to FPS.  </a:t>
            </a:r>
          </a:p>
          <a:p>
            <a:endParaRPr lang="en-US" sz="1200" kern="1200" dirty="0" smtClean="0">
              <a:solidFill>
                <a:schemeClr val="tx1"/>
              </a:solidFill>
              <a:latin typeface="+mn-lt"/>
              <a:ea typeface="ＭＳ Ｐゴシック" charset="0"/>
              <a:cs typeface="ＭＳ Ｐゴシック" charset="0"/>
            </a:endParaRPr>
          </a:p>
          <a:p>
            <a:endParaRPr lang="en-US" dirty="0" smtClean="0"/>
          </a:p>
          <a:p>
            <a:endParaRPr lang="en-US" sz="1200" kern="1200" dirty="0" smtClean="0">
              <a:solidFill>
                <a:schemeClr val="tx1"/>
              </a:solidFill>
              <a:latin typeface="+mn-lt"/>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42</a:t>
            </a:fld>
            <a:endParaRPr lang="en-US"/>
          </a:p>
        </p:txBody>
      </p:sp>
    </p:spTree>
    <p:extLst>
      <p:ext uri="{BB962C8B-B14F-4D97-AF65-F5344CB8AC3E}">
        <p14:creationId xmlns:p14="http://schemas.microsoft.com/office/powerpoint/2010/main" val="20069762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43</a:t>
            </a:fld>
            <a:endParaRPr lang="en-US"/>
          </a:p>
        </p:txBody>
      </p:sp>
    </p:spTree>
    <p:extLst>
      <p:ext uri="{BB962C8B-B14F-4D97-AF65-F5344CB8AC3E}">
        <p14:creationId xmlns:p14="http://schemas.microsoft.com/office/powerpoint/2010/main" val="1355399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ＭＳ Ｐゴシック" pitchFamily="-112" charset="-128"/>
                <a:cs typeface="ＭＳ Ｐゴシック" charset="0"/>
              </a:rPr>
              <a:t>A consumer music streaming company founded by the guys who founded Skype, 18 million tracks. Millions and millions of users in 17 countries. When we talked to them 3 years ago, they had a problem: three codebases on three platforms, the same app implemented 3 times for iOS, Android and Windows. When they wanted to add a new feature, they had to do it 3x. Now their apps are built on Xamarin and they are sharing &gt;50,000 lines of code on each device, and delivering a gorgeous user experience</a:t>
            </a:r>
            <a:endParaRPr lang="en-US" dirty="0" smtClean="0">
              <a:latin typeface="Calibri" charset="0"/>
              <a:ea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44</a:t>
            </a:fld>
            <a:endParaRPr lang="en-US"/>
          </a:p>
        </p:txBody>
      </p:sp>
    </p:spTree>
    <p:extLst>
      <p:ext uri="{BB962C8B-B14F-4D97-AF65-F5344CB8AC3E}">
        <p14:creationId xmlns:p14="http://schemas.microsoft.com/office/powerpoint/2010/main" val="33977007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mn-lt"/>
                <a:ea typeface="ＭＳ Ｐゴシック" pitchFamily="-112" charset="-128"/>
                <a:cs typeface="ＭＳ Ｐゴシック" charset="0"/>
              </a:rPr>
              <a:t>A consumer music streaming company founded by the guys who founded Skype, 18 million tracks. Millions and millions of users in 17 countries. When we talked to them 3 years ago, they had a problem: three codebases on three platforms, the same app implemented 3 times for iOS, Android and Windows. When they wanted to add a new feature, they had to do it 3x. Now their apps are built on Xamarin and they are sharing &gt;50,000 lines of code on each device, and delivering a gorgeous user experience</a:t>
            </a:r>
            <a:endParaRPr lang="en-US" dirty="0" smtClean="0">
              <a:latin typeface="Calibri" charset="0"/>
              <a:ea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45</a:t>
            </a:fld>
            <a:endParaRPr lang="en-US"/>
          </a:p>
        </p:txBody>
      </p:sp>
    </p:spTree>
    <p:extLst>
      <p:ext uri="{BB962C8B-B14F-4D97-AF65-F5344CB8AC3E}">
        <p14:creationId xmlns:p14="http://schemas.microsoft.com/office/powerpoint/2010/main" val="33977007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Rdio</a:t>
            </a:r>
            <a:r>
              <a:rPr lang="en-US" dirty="0" smtClean="0"/>
              <a:t> is "the best looking and best implemented of all three mobile</a:t>
            </a:r>
          </a:p>
          <a:p>
            <a:r>
              <a:rPr lang="en-US" dirty="0" smtClean="0"/>
              <a:t>music apps" </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46</a:t>
            </a:fld>
            <a:endParaRPr lang="en-US"/>
          </a:p>
        </p:txBody>
      </p:sp>
    </p:spTree>
    <p:extLst>
      <p:ext uri="{BB962C8B-B14F-4D97-AF65-F5344CB8AC3E}">
        <p14:creationId xmlns:p14="http://schemas.microsoft.com/office/powerpoint/2010/main" val="33977007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47</a:t>
            </a:fld>
            <a:endParaRPr lang="en-US"/>
          </a:p>
        </p:txBody>
      </p:sp>
    </p:spTree>
    <p:extLst>
      <p:ext uri="{BB962C8B-B14F-4D97-AF65-F5344CB8AC3E}">
        <p14:creationId xmlns:p14="http://schemas.microsoft.com/office/powerpoint/2010/main" val="1355399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48</a:t>
            </a:fld>
            <a:endParaRPr lang="en-US"/>
          </a:p>
        </p:txBody>
      </p:sp>
    </p:spTree>
    <p:extLst>
      <p:ext uri="{BB962C8B-B14F-4D97-AF65-F5344CB8AC3E}">
        <p14:creationId xmlns:p14="http://schemas.microsoft.com/office/powerpoint/2010/main" val="33977007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49</a:t>
            </a:fld>
            <a:endParaRPr lang="en-US"/>
          </a:p>
        </p:txBody>
      </p:sp>
    </p:spTree>
    <p:extLst>
      <p:ext uri="{BB962C8B-B14F-4D97-AF65-F5344CB8AC3E}">
        <p14:creationId xmlns:p14="http://schemas.microsoft.com/office/powerpoint/2010/main" val="33977007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50</a:t>
            </a:fld>
            <a:endParaRPr lang="en-US"/>
          </a:p>
        </p:txBody>
      </p:sp>
    </p:spTree>
    <p:extLst>
      <p:ext uri="{BB962C8B-B14F-4D97-AF65-F5344CB8AC3E}">
        <p14:creationId xmlns:p14="http://schemas.microsoft.com/office/powerpoint/2010/main" val="3397700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UI build natively per platform,</a:t>
            </a:r>
            <a:r>
              <a:rPr lang="en-US" baseline="0" dirty="0" smtClean="0"/>
              <a:t> leveraging C#</a:t>
            </a:r>
            <a:endParaRPr lang="en-US" dirty="0" smtClean="0"/>
          </a:p>
          <a:p>
            <a:r>
              <a:rPr lang="en-US" dirty="0" smtClean="0"/>
              <a:t>C# + XAML</a:t>
            </a:r>
          </a:p>
          <a:p>
            <a:r>
              <a:rPr lang="en-US" dirty="0" smtClean="0"/>
              <a:t>C#</a:t>
            </a:r>
            <a:r>
              <a:rPr lang="en-US" baseline="0" dirty="0" smtClean="0"/>
              <a:t> + XML</a:t>
            </a:r>
          </a:p>
          <a:p>
            <a:r>
              <a:rPr lang="en-US" baseline="0" dirty="0" smtClean="0"/>
              <a:t>C# + XIB</a:t>
            </a:r>
          </a:p>
          <a:p>
            <a:r>
              <a:rPr lang="en-US" baseline="0" dirty="0" smtClean="0"/>
              <a:t>One shared app logic code base, iOS, Android, Mac, Windows Phone, Windows Store, Windows</a:t>
            </a:r>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6</a:t>
            </a:fld>
            <a:endParaRPr lang="en-US"/>
          </a:p>
        </p:txBody>
      </p:sp>
    </p:spTree>
    <p:extLst>
      <p:ext uri="{BB962C8B-B14F-4D97-AF65-F5344CB8AC3E}">
        <p14:creationId xmlns:p14="http://schemas.microsoft.com/office/powerpoint/2010/main" val="2442315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Xamarin University</a:t>
            </a: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b="1" i="0" kern="1200" dirty="0" smtClean="0">
                <a:solidFill>
                  <a:schemeClr val="tx1"/>
                </a:solidFill>
                <a:effectLst/>
                <a:latin typeface="+mn-lt"/>
                <a:ea typeface="ＭＳ Ｐゴシック" charset="0"/>
                <a:cs typeface="ＭＳ Ｐゴシック" charset="0"/>
              </a:rPr>
              <a:t>Learn to build native iOS, Android, and Windows apps with C# in just 30 days.</a:t>
            </a:r>
          </a:p>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51</a:t>
            </a:fld>
            <a:endParaRPr lang="en-US"/>
          </a:p>
        </p:txBody>
      </p:sp>
    </p:spTree>
    <p:extLst>
      <p:ext uri="{BB962C8B-B14F-4D97-AF65-F5344CB8AC3E}">
        <p14:creationId xmlns:p14="http://schemas.microsoft.com/office/powerpoint/2010/main" val="36327393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Xamarin Certification</a:t>
            </a:r>
            <a:r>
              <a:rPr lang="en-US" baseline="0" dirty="0" smtClean="0"/>
              <a:t> is held online during Xamarin University and also at Evolve Conference.</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52</a:t>
            </a:fld>
            <a:endParaRPr lang="en-US"/>
          </a:p>
        </p:txBody>
      </p:sp>
    </p:spTree>
    <p:extLst>
      <p:ext uri="{BB962C8B-B14F-4D97-AF65-F5344CB8AC3E}">
        <p14:creationId xmlns:p14="http://schemas.microsoft.com/office/powerpoint/2010/main" val="1577136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a:t>
            </a:r>
            <a:r>
              <a:rPr lang="en-US" baseline="0" dirty="0" smtClean="0"/>
              <a:t> a bit about C# and why it is awesome.</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7</a:t>
            </a:fld>
            <a:endParaRPr lang="en-US"/>
          </a:p>
        </p:txBody>
      </p:sp>
    </p:spTree>
    <p:extLst>
      <p:ext uri="{BB962C8B-B14F-4D97-AF65-F5344CB8AC3E}">
        <p14:creationId xmlns:p14="http://schemas.microsoft.com/office/powerpoint/2010/main" val="195177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baseline="0" dirty="0" smtClean="0">
                <a:solidFill>
                  <a:schemeClr val="tx1"/>
                </a:solidFill>
                <a:effectLst/>
                <a:latin typeface="+mn-lt"/>
                <a:ea typeface="ＭＳ Ｐゴシック" charset="0"/>
              </a:rPr>
              <a:t>Statically typed so you avoid a pitfall of errors that afflict other languages.</a:t>
            </a:r>
            <a:endParaRPr lang="en-US" sz="1200" b="0" i="0" kern="1200" dirty="0" smtClean="0">
              <a:solidFill>
                <a:schemeClr val="tx1"/>
              </a:solidFill>
              <a:effectLst/>
              <a:latin typeface="+mn-lt"/>
              <a:ea typeface="ＭＳ Ｐゴシック" charset="0"/>
              <a:cs typeface="ＭＳ Ｐゴシック" charset="0"/>
            </a:endParaRPr>
          </a:p>
          <a:p>
            <a:pPr marL="171450" indent="-171450">
              <a:buFont typeface="Arial" panose="020B0604020202020204" pitchFamily="34" charset="0"/>
              <a:buChar char="•"/>
            </a:pPr>
            <a:r>
              <a:rPr lang="en-US" sz="1200" b="0" i="0" kern="1200" dirty="0" smtClean="0">
                <a:solidFill>
                  <a:schemeClr val="tx1"/>
                </a:solidFill>
                <a:effectLst/>
                <a:latin typeface="+mn-lt"/>
                <a:ea typeface="ＭＳ Ｐゴシック" charset="0"/>
                <a:cs typeface="ＭＳ Ｐゴシック" charset="0"/>
              </a:rPr>
              <a:t>Use LINQ in your Xamarin projects to query, filter and select data from in-memory arrays, or from databases such as SQLite.</a:t>
            </a:r>
          </a:p>
          <a:p>
            <a:pPr marL="171450" indent="-171450">
              <a:buFont typeface="Arial" panose="020B0604020202020204" pitchFamily="34" charset="0"/>
              <a:buChar char="•"/>
            </a:pPr>
            <a:r>
              <a:rPr lang="en-US" sz="1200" b="0" i="0" kern="1200" dirty="0" smtClean="0">
                <a:solidFill>
                  <a:schemeClr val="tx1"/>
                </a:solidFill>
                <a:effectLst/>
                <a:latin typeface="+mn-lt"/>
                <a:ea typeface="ＭＳ Ｐゴシック" charset="0"/>
              </a:rPr>
              <a:t>Parsing</a:t>
            </a:r>
            <a:r>
              <a:rPr lang="en-US" sz="1200" b="0" i="0" kern="1200" baseline="0" dirty="0" smtClean="0">
                <a:solidFill>
                  <a:schemeClr val="tx1"/>
                </a:solidFill>
                <a:effectLst/>
                <a:latin typeface="+mn-lt"/>
                <a:ea typeface="ＭＳ Ｐゴシック" charset="0"/>
              </a:rPr>
              <a:t> XML is easy</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ＭＳ Ｐゴシック" charset="0"/>
              </a:rPr>
              <a:t>Setting up event handling is a breeze</a:t>
            </a:r>
          </a:p>
          <a:p>
            <a:pPr marL="171450" indent="-171450">
              <a:buFont typeface="Arial" panose="020B0604020202020204" pitchFamily="34" charset="0"/>
              <a:buChar char="•"/>
            </a:pPr>
            <a:r>
              <a:rPr lang="en-US" sz="1200" b="0" i="0" kern="1200" baseline="0" dirty="0" err="1" smtClean="0">
                <a:solidFill>
                  <a:schemeClr val="tx1"/>
                </a:solidFill>
                <a:effectLst/>
                <a:latin typeface="+mn-lt"/>
                <a:ea typeface="ＭＳ Ｐゴシック" charset="0"/>
              </a:rPr>
              <a:t>Intellisense</a:t>
            </a:r>
            <a:r>
              <a:rPr lang="en-US" sz="1200" b="0" i="0" kern="1200" baseline="0" dirty="0" smtClean="0">
                <a:solidFill>
                  <a:schemeClr val="tx1"/>
                </a:solidFill>
                <a:effectLst/>
                <a:latin typeface="+mn-lt"/>
                <a:ea typeface="ＭＳ Ｐゴシック" charset="0"/>
              </a:rPr>
              <a:t>, lambdas, etc. are all awesome.</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8</a:t>
            </a:fld>
            <a:endParaRPr lang="en-US"/>
          </a:p>
        </p:txBody>
      </p:sp>
    </p:spTree>
    <p:extLst>
      <p:ext uri="{BB962C8B-B14F-4D97-AF65-F5344CB8AC3E}">
        <p14:creationId xmlns:p14="http://schemas.microsoft.com/office/powerpoint/2010/main" val="3326816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baseline="0" dirty="0" smtClean="0">
                <a:solidFill>
                  <a:schemeClr val="tx1"/>
                </a:solidFill>
                <a:effectLst/>
                <a:latin typeface="+mn-lt"/>
                <a:ea typeface="ＭＳ Ｐゴシック" charset="0"/>
              </a:rPr>
              <a:t>Use your favorite libraries like Json.NET!</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9</a:t>
            </a:fld>
            <a:endParaRPr lang="en-US"/>
          </a:p>
        </p:txBody>
      </p:sp>
    </p:spTree>
    <p:extLst>
      <p:ext uri="{BB962C8B-B14F-4D97-AF65-F5344CB8AC3E}">
        <p14:creationId xmlns:p14="http://schemas.microsoft.com/office/powerpoint/2010/main" val="3326816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Here is an example of creating an attributed string.</a:t>
            </a:r>
          </a:p>
          <a:p>
            <a:pPr marL="171450" indent="-171450">
              <a:buFont typeface="Arial" panose="020B0604020202020204" pitchFamily="34" charset="0"/>
              <a:buChar char="•"/>
            </a:pPr>
            <a:r>
              <a:rPr lang="en-US" dirty="0" smtClean="0"/>
              <a:t>Take advantage</a:t>
            </a:r>
            <a:r>
              <a:rPr lang="en-US" baseline="0" dirty="0" smtClean="0"/>
              <a:t> of C# features and set properties easily</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10</a:t>
            </a:fld>
            <a:endParaRPr lang="en-US"/>
          </a:p>
        </p:txBody>
      </p:sp>
    </p:spTree>
    <p:extLst>
      <p:ext uri="{BB962C8B-B14F-4D97-AF65-F5344CB8AC3E}">
        <p14:creationId xmlns:p14="http://schemas.microsoft.com/office/powerpoint/2010/main" val="33268167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275082" y="286893"/>
            <a:ext cx="1548084" cy="1548084"/>
          </a:xfrm>
          <a:prstGeom prst="rect">
            <a:avLst/>
          </a:prstGeom>
        </p:spPr>
        <p:style>
          <a:lnRef idx="2">
            <a:schemeClr val="accent1"/>
          </a:lnRef>
          <a:fillRef idx="1">
            <a:schemeClr val="lt1"/>
          </a:fillRef>
          <a:effectRef idx="0">
            <a:schemeClr val="accent1"/>
          </a:effectRef>
          <a:fontRef idx="none"/>
        </p:style>
        <p:txBody>
          <a:bodyPr vert="horz"/>
          <a:lstStyle>
            <a:lvl1pPr marL="0" indent="0" algn="ctr">
              <a:buNone/>
              <a:defRPr sz="2000">
                <a:latin typeface="Source Sans Pro"/>
              </a:defRPr>
            </a:lvl1pPr>
          </a:lstStyle>
          <a:p>
            <a:pPr lvl="0"/>
            <a:r>
              <a:rPr lang="en-US" noProof="0" smtClean="0"/>
              <a:t>Drag picture to placeholder or click icon to add</a:t>
            </a:r>
            <a:endParaRPr lang="en-US" noProof="0" dirty="0"/>
          </a:p>
        </p:txBody>
      </p:sp>
      <p:sp>
        <p:nvSpPr>
          <p:cNvPr id="10" name="Text Placeholder 9"/>
          <p:cNvSpPr>
            <a:spLocks noGrp="1"/>
          </p:cNvSpPr>
          <p:nvPr>
            <p:ph type="body" sz="quarter" idx="11"/>
          </p:nvPr>
        </p:nvSpPr>
        <p:spPr>
          <a:xfrm>
            <a:off x="179399" y="1964854"/>
            <a:ext cx="2635779" cy="497945"/>
          </a:xfrm>
          <a:prstGeom prst="rect">
            <a:avLst/>
          </a:prstGeom>
        </p:spPr>
        <p:txBody>
          <a:bodyPr vert="horz"/>
          <a:lstStyle>
            <a:lvl1pPr marL="0" indent="0">
              <a:buNone/>
              <a:defRPr sz="1800" b="1" i="0" baseline="0">
                <a:solidFill>
                  <a:schemeClr val="tx2">
                    <a:lumMod val="50000"/>
                  </a:schemeClr>
                </a:solidFill>
                <a:latin typeface="Calibri"/>
                <a:cs typeface="Calibri"/>
              </a:defRPr>
            </a:lvl1pPr>
          </a:lstStyle>
          <a:p>
            <a:pPr lvl="0"/>
            <a:r>
              <a:rPr lang="en-US" dirty="0" smtClean="0"/>
              <a:t>Click to edit Master text styles</a:t>
            </a:r>
          </a:p>
        </p:txBody>
      </p:sp>
      <p:sp>
        <p:nvSpPr>
          <p:cNvPr id="12" name="Text Placeholder 11"/>
          <p:cNvSpPr>
            <a:spLocks noGrp="1"/>
          </p:cNvSpPr>
          <p:nvPr>
            <p:ph type="body" sz="quarter" idx="12"/>
          </p:nvPr>
        </p:nvSpPr>
        <p:spPr>
          <a:xfrm>
            <a:off x="157694" y="2304579"/>
            <a:ext cx="2636838" cy="485775"/>
          </a:xfrm>
          <a:prstGeom prst="rect">
            <a:avLst/>
          </a:prstGeom>
        </p:spPr>
        <p:txBody>
          <a:bodyPr vert="horz"/>
          <a:lstStyle>
            <a:lvl1pPr marL="0" indent="0">
              <a:buNone/>
              <a:defRPr sz="1400" baseline="0">
                <a:solidFill>
                  <a:schemeClr val="tx2">
                    <a:lumMod val="60000"/>
                    <a:lumOff val="40000"/>
                  </a:schemeClr>
                </a:solidFill>
                <a:latin typeface="Calibri"/>
                <a:cs typeface="Calibri"/>
              </a:defRPr>
            </a:lvl1pPr>
            <a:lvl2pPr>
              <a:defRPr>
                <a:latin typeface="Calibri"/>
                <a:cs typeface="Calibri"/>
              </a:defRPr>
            </a:lvl2pPr>
          </a:lstStyle>
          <a:p>
            <a:pPr lvl="0"/>
            <a:r>
              <a:rPr lang="en-US" dirty="0" smtClean="0"/>
              <a:t>Click to edit Master text styles</a:t>
            </a:r>
          </a:p>
          <a:p>
            <a:pPr lvl="1"/>
            <a:r>
              <a:rPr lang="en-US" dirty="0" smtClean="0"/>
              <a:t>Second level</a:t>
            </a:r>
          </a:p>
        </p:txBody>
      </p:sp>
      <p:sp>
        <p:nvSpPr>
          <p:cNvPr id="14" name="Text Placeholder 13"/>
          <p:cNvSpPr>
            <a:spLocks noGrp="1"/>
          </p:cNvSpPr>
          <p:nvPr>
            <p:ph type="body" sz="quarter" idx="13"/>
          </p:nvPr>
        </p:nvSpPr>
        <p:spPr>
          <a:xfrm>
            <a:off x="157694" y="2806689"/>
            <a:ext cx="2445808" cy="444476"/>
          </a:xfrm>
          <a:prstGeom prst="rect">
            <a:avLst/>
          </a:prstGeom>
        </p:spPr>
        <p:txBody>
          <a:bodyPr vert="horz"/>
          <a:lstStyle>
            <a:lvl1pPr marL="0" indent="0">
              <a:buNone/>
              <a:defRPr sz="1200">
                <a:solidFill>
                  <a:schemeClr val="bg1">
                    <a:lumMod val="50000"/>
                  </a:schemeClr>
                </a:solidFill>
                <a:latin typeface="Calibri"/>
                <a:cs typeface="Calibri"/>
              </a:defRPr>
            </a:lvl1pPr>
          </a:lstStyle>
          <a:p>
            <a:pPr lvl="0"/>
            <a:r>
              <a:rPr lang="en-US" dirty="0" smtClean="0"/>
              <a:t>Click to edit Master text styles</a:t>
            </a:r>
          </a:p>
        </p:txBody>
      </p:sp>
      <p:sp>
        <p:nvSpPr>
          <p:cNvPr id="3" name="Title 2"/>
          <p:cNvSpPr>
            <a:spLocks noGrp="1"/>
          </p:cNvSpPr>
          <p:nvPr>
            <p:ph type="title"/>
          </p:nvPr>
        </p:nvSpPr>
        <p:spPr>
          <a:xfrm>
            <a:off x="457200" y="206375"/>
            <a:ext cx="8229600" cy="85725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44723222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oints and Circles">
    <p:bg>
      <p:bgPr>
        <a:blipFill dpi="0" rotWithShape="0">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Oval 6"/>
          <p:cNvSpPr/>
          <p:nvPr userDrawn="1"/>
        </p:nvSpPr>
        <p:spPr>
          <a:xfrm>
            <a:off x="5803900" y="2563813"/>
            <a:ext cx="1825625" cy="1825625"/>
          </a:xfrm>
          <a:prstGeom prst="ellipse">
            <a:avLst/>
          </a:prstGeom>
          <a:solidFill>
            <a:srgbClr val="FFFFFF"/>
          </a:solidFill>
          <a:ln>
            <a:noFill/>
          </a:ln>
          <a:effectLst/>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en-US"/>
          </a:p>
        </p:txBody>
      </p:sp>
      <p:sp>
        <p:nvSpPr>
          <p:cNvPr id="8" name="Oval 7"/>
          <p:cNvSpPr/>
          <p:nvPr userDrawn="1"/>
        </p:nvSpPr>
        <p:spPr>
          <a:xfrm>
            <a:off x="3660775" y="2560638"/>
            <a:ext cx="1825625" cy="1824037"/>
          </a:xfrm>
          <a:prstGeom prst="ellipse">
            <a:avLst/>
          </a:prstGeom>
          <a:solidFill>
            <a:srgbClr val="FFFFFF"/>
          </a:solidFill>
          <a:ln>
            <a:noFill/>
          </a:ln>
          <a:effectLst/>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en-US"/>
          </a:p>
        </p:txBody>
      </p:sp>
      <p:sp>
        <p:nvSpPr>
          <p:cNvPr id="10" name="Oval 9"/>
          <p:cNvSpPr/>
          <p:nvPr userDrawn="1"/>
        </p:nvSpPr>
        <p:spPr>
          <a:xfrm>
            <a:off x="1517650" y="2563813"/>
            <a:ext cx="1825625" cy="1825625"/>
          </a:xfrm>
          <a:prstGeom prst="ellipse">
            <a:avLst/>
          </a:prstGeom>
          <a:solidFill>
            <a:srgbClr val="FFFFFF"/>
          </a:solidFill>
          <a:ln>
            <a:noFill/>
          </a:ln>
          <a:effectLst/>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en-US" dirty="0"/>
          </a:p>
        </p:txBody>
      </p:sp>
      <p:sp>
        <p:nvSpPr>
          <p:cNvPr id="2" name="Title 1"/>
          <p:cNvSpPr>
            <a:spLocks noGrp="1"/>
          </p:cNvSpPr>
          <p:nvPr>
            <p:ph type="title"/>
          </p:nvPr>
        </p:nvSpPr>
        <p:spPr>
          <a:xfrm>
            <a:off x="457200" y="566197"/>
            <a:ext cx="8229600" cy="502708"/>
          </a:xfrm>
          <a:prstGeom prst="rect">
            <a:avLst/>
          </a:prstGeom>
        </p:spPr>
        <p:txBody>
          <a:bodyPr vert="horz"/>
          <a:lstStyle>
            <a:lvl1pPr algn="ctr">
              <a:defRPr sz="3200" b="1" i="0" cap="none">
                <a:solidFill>
                  <a:schemeClr val="bg1"/>
                </a:solidFill>
                <a:latin typeface="Calibri"/>
                <a:cs typeface="Calibri"/>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919163" y="1086402"/>
            <a:ext cx="7400925" cy="819150"/>
          </a:xfrm>
          <a:prstGeom prst="rect">
            <a:avLst/>
          </a:prstGeom>
        </p:spPr>
        <p:txBody>
          <a:bodyPr vert="horz"/>
          <a:lstStyle>
            <a:lvl1pPr marL="0" indent="0" algn="ctr">
              <a:lnSpc>
                <a:spcPct val="90000"/>
              </a:lnSpc>
              <a:buNone/>
              <a:defRPr sz="2000" baseline="0">
                <a:solidFill>
                  <a:schemeClr val="bg1">
                    <a:lumMod val="95000"/>
                  </a:schemeClr>
                </a:solidFill>
                <a:latin typeface="Calibri"/>
                <a:cs typeface="Calibri"/>
              </a:defRPr>
            </a:lvl1pPr>
          </a:lstStyle>
          <a:p>
            <a:pPr lvl="0"/>
            <a:r>
              <a:rPr lang="en-US" dirty="0" smtClean="0"/>
              <a:t>Click to edit Master text styles</a:t>
            </a:r>
          </a:p>
        </p:txBody>
      </p:sp>
      <p:sp>
        <p:nvSpPr>
          <p:cNvPr id="19" name="Picture Placeholder 18"/>
          <p:cNvSpPr>
            <a:spLocks noGrp="1"/>
          </p:cNvSpPr>
          <p:nvPr>
            <p:ph type="pic" sz="quarter" idx="11"/>
          </p:nvPr>
        </p:nvSpPr>
        <p:spPr>
          <a:xfrm>
            <a:off x="1746250" y="2808288"/>
            <a:ext cx="1404938" cy="1392237"/>
          </a:xfrm>
          <a:prstGeom prst="rect">
            <a:avLst/>
          </a:prstGeom>
        </p:spPr>
        <p:txBody>
          <a:bodyPr vert="horz"/>
          <a:lstStyle/>
          <a:p>
            <a:pPr lvl="0"/>
            <a:r>
              <a:rPr lang="en-US" noProof="0" smtClean="0"/>
              <a:t>Drag picture to placeholder or click icon to add</a:t>
            </a:r>
            <a:endParaRPr lang="en-US" noProof="0" dirty="0"/>
          </a:p>
        </p:txBody>
      </p:sp>
      <p:sp>
        <p:nvSpPr>
          <p:cNvPr id="20" name="Picture Placeholder 18"/>
          <p:cNvSpPr>
            <a:spLocks noGrp="1"/>
          </p:cNvSpPr>
          <p:nvPr>
            <p:ph type="pic" sz="quarter" idx="12"/>
          </p:nvPr>
        </p:nvSpPr>
        <p:spPr>
          <a:xfrm>
            <a:off x="3877051" y="2801924"/>
            <a:ext cx="1404938" cy="1392237"/>
          </a:xfrm>
          <a:prstGeom prst="rect">
            <a:avLst/>
          </a:prstGeom>
        </p:spPr>
        <p:txBody>
          <a:bodyPr vert="horz"/>
          <a:lstStyle/>
          <a:p>
            <a:pPr lvl="0"/>
            <a:r>
              <a:rPr lang="en-US" noProof="0" smtClean="0"/>
              <a:t>Drag picture to placeholder or click icon to add</a:t>
            </a:r>
            <a:endParaRPr lang="en-US" noProof="0" dirty="0"/>
          </a:p>
        </p:txBody>
      </p:sp>
      <p:sp>
        <p:nvSpPr>
          <p:cNvPr id="21" name="Picture Placeholder 18"/>
          <p:cNvSpPr>
            <a:spLocks noGrp="1"/>
          </p:cNvSpPr>
          <p:nvPr>
            <p:ph type="pic" sz="quarter" idx="13"/>
          </p:nvPr>
        </p:nvSpPr>
        <p:spPr>
          <a:xfrm>
            <a:off x="6014213" y="2795560"/>
            <a:ext cx="1404938" cy="1392237"/>
          </a:xfrm>
          <a:prstGeom prst="rect">
            <a:avLst/>
          </a:prstGeom>
        </p:spPr>
        <p:txBody>
          <a:bodyPr vert="horz"/>
          <a:lstStyle/>
          <a:p>
            <a:pPr lvl="0"/>
            <a:r>
              <a:rPr lang="en-US" noProof="0" smtClean="0"/>
              <a:t>Drag picture to placeholder or click icon to add</a:t>
            </a:r>
            <a:endParaRPr lang="en-US" noProof="0" dirty="0"/>
          </a:p>
        </p:txBody>
      </p:sp>
    </p:spTree>
    <p:extLst>
      <p:ext uri="{BB962C8B-B14F-4D97-AF65-F5344CB8AC3E}">
        <p14:creationId xmlns:p14="http://schemas.microsoft.com/office/powerpoint/2010/main" val="250026664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left/Title/Bullets">
    <p:bg>
      <p:bgPr>
        <a:blipFill dpi="0" rotWithShape="0">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14653" y="1575051"/>
            <a:ext cx="5554143" cy="465364"/>
          </a:xfrm>
          <a:prstGeom prst="rect">
            <a:avLst/>
          </a:prstGeom>
        </p:spPr>
        <p:txBody>
          <a:bodyPr vert="horz"/>
          <a:lstStyle>
            <a:lvl1pPr algn="l">
              <a:defRPr sz="2400" b="1" i="0" cap="none">
                <a:solidFill>
                  <a:schemeClr val="tx2">
                    <a:lumMod val="50000"/>
                  </a:schemeClr>
                </a:solidFill>
                <a:latin typeface="Calibri"/>
                <a:cs typeface="Calibri"/>
              </a:defRPr>
            </a:lvl1pPr>
          </a:lstStyle>
          <a:p>
            <a:r>
              <a:rPr lang="en-US" smtClean="0"/>
              <a:t>Click to edit Master title style</a:t>
            </a:r>
            <a:endParaRPr lang="en-US" dirty="0"/>
          </a:p>
        </p:txBody>
      </p:sp>
      <p:sp>
        <p:nvSpPr>
          <p:cNvPr id="7" name="Picture Placeholder 6"/>
          <p:cNvSpPr>
            <a:spLocks noGrp="1"/>
          </p:cNvSpPr>
          <p:nvPr>
            <p:ph type="pic" sz="quarter" idx="11"/>
          </p:nvPr>
        </p:nvSpPr>
        <p:spPr>
          <a:xfrm>
            <a:off x="171691" y="1696920"/>
            <a:ext cx="2381250" cy="2014538"/>
          </a:xfrm>
          <a:prstGeom prst="rect">
            <a:avLst/>
          </a:prstGeom>
        </p:spPr>
        <p:txBody>
          <a:bodyPr vert="horz"/>
          <a:lstStyle/>
          <a:p>
            <a:pPr lvl="0"/>
            <a:r>
              <a:rPr lang="en-US" noProof="0" smtClean="0"/>
              <a:t>Drag picture to placeholder or click icon to add</a:t>
            </a:r>
            <a:endParaRPr lang="en-US" noProof="0" dirty="0"/>
          </a:p>
        </p:txBody>
      </p:sp>
      <p:sp>
        <p:nvSpPr>
          <p:cNvPr id="6" name="Text Placeholder 3"/>
          <p:cNvSpPr>
            <a:spLocks noGrp="1"/>
          </p:cNvSpPr>
          <p:nvPr>
            <p:ph type="body" sz="quarter" idx="13"/>
          </p:nvPr>
        </p:nvSpPr>
        <p:spPr>
          <a:xfrm>
            <a:off x="3424768" y="2047756"/>
            <a:ext cx="6707506" cy="2475796"/>
          </a:xfrm>
          <a:prstGeom prst="rect">
            <a:avLst/>
          </a:prstGeom>
        </p:spPr>
        <p:txBody>
          <a:bodyPr vert="horz"/>
          <a:lstStyle>
            <a:lvl1pPr marL="169863" indent="-169863">
              <a:lnSpc>
                <a:spcPct val="130000"/>
              </a:lnSpc>
              <a:buFont typeface="Arial"/>
              <a:buChar char="•"/>
              <a:defRPr sz="2000" baseline="0">
                <a:solidFill>
                  <a:schemeClr val="accent1">
                    <a:lumMod val="75000"/>
                  </a:schemeClr>
                </a:solidFill>
                <a:latin typeface="Calibri"/>
                <a:cs typeface="Calibri"/>
              </a:defRPr>
            </a:lvl1pPr>
            <a:lvl2pPr marL="569913" indent="-227013">
              <a:lnSpc>
                <a:spcPct val="130000"/>
              </a:lnSpc>
              <a:buClr>
                <a:schemeClr val="accent1"/>
              </a:buClr>
              <a:buSzPct val="66000"/>
              <a:buFontTx/>
              <a:buBlip>
                <a:blip r:embed="rId3"/>
              </a:buBlip>
              <a:defRPr sz="2000">
                <a:solidFill>
                  <a:schemeClr val="accent1">
                    <a:lumMod val="75000"/>
                  </a:schemeClr>
                </a:solidFill>
                <a:latin typeface="Source Sans Pro"/>
                <a:cs typeface="Source Sans Pro"/>
              </a:defRPr>
            </a:lvl2pPr>
            <a:lvl3pPr marL="569913" indent="-227013">
              <a:lnSpc>
                <a:spcPct val="130000"/>
              </a:lnSpc>
              <a:buClr>
                <a:schemeClr val="accent1"/>
              </a:buClr>
              <a:buSzPct val="66000"/>
              <a:buFontTx/>
              <a:buBlip>
                <a:blip r:embed="rId3"/>
              </a:buBlip>
              <a:defRPr sz="2000" baseline="0">
                <a:solidFill>
                  <a:schemeClr val="accent1">
                    <a:lumMod val="75000"/>
                  </a:schemeClr>
                </a:solidFill>
                <a:latin typeface="Source Sans Pro"/>
                <a:cs typeface="Source Sans Pro"/>
              </a:defRPr>
            </a:lvl3pPr>
            <a:lvl4pPr marL="569913" indent="-227013">
              <a:lnSpc>
                <a:spcPct val="130000"/>
              </a:lnSpc>
              <a:buClr>
                <a:schemeClr val="accent1"/>
              </a:buClr>
              <a:buSzPct val="66000"/>
              <a:buFontTx/>
              <a:buBlip>
                <a:blip r:embed="rId3"/>
              </a:buBlip>
              <a:defRPr sz="2000">
                <a:solidFill>
                  <a:schemeClr val="accent1">
                    <a:lumMod val="75000"/>
                  </a:schemeClr>
                </a:solidFill>
                <a:latin typeface="Source Sans Pro"/>
                <a:cs typeface="Source Sans Pro"/>
              </a:defRPr>
            </a:lvl4pPr>
            <a:lvl5pPr marL="569913" indent="-227013">
              <a:lnSpc>
                <a:spcPct val="130000"/>
              </a:lnSpc>
              <a:buClr>
                <a:schemeClr val="accent1"/>
              </a:buClr>
              <a:buSzPct val="66000"/>
              <a:buFontTx/>
              <a:buBlip>
                <a:blip r:embed="rId3"/>
              </a:buBlip>
              <a:defRPr sz="2000">
                <a:solidFill>
                  <a:schemeClr val="accent1">
                    <a:lumMod val="75000"/>
                  </a:schemeClr>
                </a:solidFill>
                <a:latin typeface="Source Sans Pro"/>
                <a:cs typeface="Source Sans Pro"/>
              </a:defRPr>
            </a:lvl5pPr>
            <a:lvl6pPr marL="457200" indent="-174625">
              <a:lnSpc>
                <a:spcPct val="130000"/>
              </a:lnSpc>
              <a:buClr>
                <a:schemeClr val="accent1"/>
              </a:buClr>
              <a:buFont typeface="Arial"/>
              <a:buChar char="•"/>
              <a:defRPr>
                <a:solidFill>
                  <a:schemeClr val="accent1">
                    <a:lumMod val="75000"/>
                  </a:schemeClr>
                </a:solidFill>
                <a:latin typeface="Source Sans Pro"/>
                <a:cs typeface="Source Sans Pro"/>
              </a:defRPr>
            </a:lvl6pPr>
            <a:lvl7pPr marL="3086100" indent="-342900">
              <a:buClr>
                <a:schemeClr val="accent1"/>
              </a:buClr>
              <a:buFont typeface="Arial"/>
              <a:buChar char="•"/>
              <a:defRPr>
                <a:solidFill>
                  <a:schemeClr val="accent1">
                    <a:lumMod val="75000"/>
                  </a:schemeClr>
                </a:solidFill>
              </a:defRPr>
            </a:lvl7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ro-RO" dirty="0" smtClean="0"/>
          </a:p>
        </p:txBody>
      </p:sp>
    </p:spTree>
    <p:extLst>
      <p:ext uri="{BB962C8B-B14F-4D97-AF65-F5344CB8AC3E}">
        <p14:creationId xmlns:p14="http://schemas.microsoft.com/office/powerpoint/2010/main" val="188888240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right/Title/Bullets">
    <p:bg>
      <p:bgPr>
        <a:blipFill dpi="0" rotWithShape="0">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1449" y="1575052"/>
            <a:ext cx="5554143" cy="537294"/>
          </a:xfrm>
          <a:prstGeom prst="rect">
            <a:avLst/>
          </a:prstGeom>
        </p:spPr>
        <p:txBody>
          <a:bodyPr vert="horz"/>
          <a:lstStyle>
            <a:lvl1pPr algn="l">
              <a:defRPr sz="2400" cap="none">
                <a:solidFill>
                  <a:schemeClr val="tx2">
                    <a:lumMod val="50000"/>
                  </a:schemeClr>
                </a:solidFill>
              </a:defRPr>
            </a:lvl1pPr>
          </a:lstStyle>
          <a:p>
            <a:r>
              <a:rPr lang="en-US" smtClean="0"/>
              <a:t>Click to edit Master title style</a:t>
            </a:r>
            <a:endParaRPr lang="en-US" dirty="0"/>
          </a:p>
        </p:txBody>
      </p:sp>
      <p:sp>
        <p:nvSpPr>
          <p:cNvPr id="9" name="Picture Placeholder 6"/>
          <p:cNvSpPr>
            <a:spLocks noGrp="1"/>
          </p:cNvSpPr>
          <p:nvPr>
            <p:ph type="pic" sz="quarter" idx="11"/>
          </p:nvPr>
        </p:nvSpPr>
        <p:spPr>
          <a:xfrm>
            <a:off x="6497691" y="1696920"/>
            <a:ext cx="2381250" cy="2014538"/>
          </a:xfrm>
          <a:prstGeom prst="rect">
            <a:avLst/>
          </a:prstGeom>
        </p:spPr>
        <p:txBody>
          <a:bodyPr vert="horz"/>
          <a:lstStyle/>
          <a:p>
            <a:pPr lvl="0"/>
            <a:r>
              <a:rPr lang="en-US" noProof="0" smtClean="0"/>
              <a:t>Drag picture to placeholder or click icon to add</a:t>
            </a:r>
            <a:endParaRPr lang="en-US" noProof="0" dirty="0"/>
          </a:p>
        </p:txBody>
      </p:sp>
      <p:sp>
        <p:nvSpPr>
          <p:cNvPr id="7" name="Text Placeholder 3"/>
          <p:cNvSpPr>
            <a:spLocks noGrp="1"/>
          </p:cNvSpPr>
          <p:nvPr>
            <p:ph type="body" sz="quarter" idx="13"/>
          </p:nvPr>
        </p:nvSpPr>
        <p:spPr>
          <a:xfrm>
            <a:off x="265838" y="2047756"/>
            <a:ext cx="6707506" cy="2475796"/>
          </a:xfrm>
          <a:prstGeom prst="rect">
            <a:avLst/>
          </a:prstGeom>
        </p:spPr>
        <p:txBody>
          <a:bodyPr vert="horz"/>
          <a:lstStyle>
            <a:lvl1pPr marL="169863" indent="-169863">
              <a:lnSpc>
                <a:spcPct val="130000"/>
              </a:lnSpc>
              <a:buFont typeface="Arial"/>
              <a:buChar char="•"/>
              <a:defRPr sz="2000" baseline="0">
                <a:solidFill>
                  <a:schemeClr val="accent1">
                    <a:lumMod val="75000"/>
                  </a:schemeClr>
                </a:solidFill>
                <a:latin typeface="Source Sans Pro"/>
                <a:cs typeface="Source Sans Pro"/>
              </a:defRPr>
            </a:lvl1pPr>
            <a:lvl2pPr marL="569913" indent="-227013">
              <a:lnSpc>
                <a:spcPct val="130000"/>
              </a:lnSpc>
              <a:buClr>
                <a:schemeClr val="accent1"/>
              </a:buClr>
              <a:buSzPct val="66000"/>
              <a:buFontTx/>
              <a:buBlip>
                <a:blip r:embed="rId3"/>
              </a:buBlip>
              <a:defRPr sz="2000">
                <a:solidFill>
                  <a:schemeClr val="accent1">
                    <a:lumMod val="75000"/>
                  </a:schemeClr>
                </a:solidFill>
                <a:latin typeface="Source Sans Pro"/>
                <a:cs typeface="Source Sans Pro"/>
              </a:defRPr>
            </a:lvl2pPr>
            <a:lvl3pPr marL="569913" indent="-227013">
              <a:lnSpc>
                <a:spcPct val="130000"/>
              </a:lnSpc>
              <a:buClr>
                <a:schemeClr val="accent1"/>
              </a:buClr>
              <a:buSzPct val="66000"/>
              <a:buFontTx/>
              <a:buBlip>
                <a:blip r:embed="rId3"/>
              </a:buBlip>
              <a:defRPr sz="2000" baseline="0">
                <a:solidFill>
                  <a:schemeClr val="accent1">
                    <a:lumMod val="75000"/>
                  </a:schemeClr>
                </a:solidFill>
                <a:latin typeface="Source Sans Pro"/>
                <a:cs typeface="Source Sans Pro"/>
              </a:defRPr>
            </a:lvl3pPr>
            <a:lvl4pPr marL="569913" indent="-227013">
              <a:lnSpc>
                <a:spcPct val="130000"/>
              </a:lnSpc>
              <a:buClr>
                <a:schemeClr val="accent1"/>
              </a:buClr>
              <a:buSzPct val="66000"/>
              <a:buFontTx/>
              <a:buBlip>
                <a:blip r:embed="rId3"/>
              </a:buBlip>
              <a:defRPr sz="2000">
                <a:solidFill>
                  <a:schemeClr val="accent1">
                    <a:lumMod val="75000"/>
                  </a:schemeClr>
                </a:solidFill>
                <a:latin typeface="Source Sans Pro"/>
                <a:cs typeface="Source Sans Pro"/>
              </a:defRPr>
            </a:lvl4pPr>
            <a:lvl5pPr marL="569913" indent="-227013">
              <a:lnSpc>
                <a:spcPct val="130000"/>
              </a:lnSpc>
              <a:buClr>
                <a:schemeClr val="accent1"/>
              </a:buClr>
              <a:buSzPct val="66000"/>
              <a:buFontTx/>
              <a:buBlip>
                <a:blip r:embed="rId3"/>
              </a:buBlip>
              <a:defRPr sz="2000">
                <a:solidFill>
                  <a:schemeClr val="accent1">
                    <a:lumMod val="75000"/>
                  </a:schemeClr>
                </a:solidFill>
                <a:latin typeface="Source Sans Pro"/>
                <a:cs typeface="Source Sans Pro"/>
              </a:defRPr>
            </a:lvl5pPr>
            <a:lvl6pPr marL="457200" indent="-174625">
              <a:lnSpc>
                <a:spcPct val="130000"/>
              </a:lnSpc>
              <a:buClr>
                <a:schemeClr val="accent1"/>
              </a:buClr>
              <a:buFont typeface="Arial"/>
              <a:buChar char="•"/>
              <a:defRPr>
                <a:solidFill>
                  <a:schemeClr val="accent1">
                    <a:lumMod val="75000"/>
                  </a:schemeClr>
                </a:solidFill>
                <a:latin typeface="Source Sans Pro"/>
                <a:cs typeface="Source Sans Pro"/>
              </a:defRPr>
            </a:lvl6pPr>
            <a:lvl7pPr marL="3086100" indent="-342900">
              <a:buClr>
                <a:schemeClr val="accent1"/>
              </a:buClr>
              <a:buFont typeface="Arial"/>
              <a:buChar char="•"/>
              <a:defRPr>
                <a:solidFill>
                  <a:schemeClr val="accent1">
                    <a:lumMod val="75000"/>
                  </a:schemeClr>
                </a:solidFill>
              </a:defRPr>
            </a:lvl7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ro-RO" dirty="0" smtClean="0"/>
          </a:p>
        </p:txBody>
      </p:sp>
    </p:spTree>
    <p:extLst>
      <p:ext uri="{BB962C8B-B14F-4D97-AF65-F5344CB8AC3E}">
        <p14:creationId xmlns:p14="http://schemas.microsoft.com/office/powerpoint/2010/main" val="230000644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left/Title/Subtext">
    <p:bg>
      <p:bgPr>
        <a:blipFill dpi="0" rotWithShape="0">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10529" y="1677461"/>
            <a:ext cx="5554143" cy="552881"/>
          </a:xfrm>
          <a:prstGeom prst="rect">
            <a:avLst/>
          </a:prstGeom>
        </p:spPr>
        <p:txBody>
          <a:bodyPr vert="horz"/>
          <a:lstStyle>
            <a:lvl1pPr algn="l">
              <a:defRPr sz="2400" b="1" i="0" cap="none">
                <a:solidFill>
                  <a:schemeClr val="tx2">
                    <a:lumMod val="50000"/>
                  </a:schemeClr>
                </a:solidFill>
                <a:latin typeface="Calibri"/>
                <a:cs typeface="Calibri"/>
              </a:defRPr>
            </a:lvl1pPr>
          </a:lstStyle>
          <a:p>
            <a:r>
              <a:rPr lang="en-US" dirty="0" smtClean="0"/>
              <a:t>Click to edit Master title style</a:t>
            </a:r>
            <a:endParaRPr lang="en-US" dirty="0"/>
          </a:p>
        </p:txBody>
      </p:sp>
      <p:sp>
        <p:nvSpPr>
          <p:cNvPr id="10" name="Picture Placeholder 6"/>
          <p:cNvSpPr>
            <a:spLocks noGrp="1"/>
          </p:cNvSpPr>
          <p:nvPr>
            <p:ph type="pic" sz="quarter" idx="11"/>
          </p:nvPr>
        </p:nvSpPr>
        <p:spPr>
          <a:xfrm>
            <a:off x="171691" y="1696920"/>
            <a:ext cx="2381250" cy="2014538"/>
          </a:xfrm>
          <a:prstGeom prst="rect">
            <a:avLst/>
          </a:prstGeom>
        </p:spPr>
        <p:txBody>
          <a:bodyPr vert="horz"/>
          <a:lstStyle/>
          <a:p>
            <a:pPr lvl="0"/>
            <a:r>
              <a:rPr lang="en-US" noProof="0" smtClean="0"/>
              <a:t>Drag picture to placeholder or click icon to add</a:t>
            </a:r>
            <a:endParaRPr lang="en-US" noProof="0" dirty="0"/>
          </a:p>
        </p:txBody>
      </p:sp>
      <p:sp>
        <p:nvSpPr>
          <p:cNvPr id="5" name="Text Placeholder 3"/>
          <p:cNvSpPr>
            <a:spLocks noGrp="1"/>
          </p:cNvSpPr>
          <p:nvPr>
            <p:ph type="body" sz="quarter" idx="13"/>
          </p:nvPr>
        </p:nvSpPr>
        <p:spPr>
          <a:xfrm>
            <a:off x="3397042" y="2047756"/>
            <a:ext cx="5567630" cy="2475796"/>
          </a:xfrm>
          <a:prstGeom prst="rect">
            <a:avLst/>
          </a:prstGeom>
        </p:spPr>
        <p:txBody>
          <a:bodyPr vert="horz"/>
          <a:lstStyle>
            <a:lvl1pPr marL="0" indent="0">
              <a:lnSpc>
                <a:spcPct val="130000"/>
              </a:lnSpc>
              <a:buFont typeface="Arial"/>
              <a:buNone/>
              <a:defRPr sz="2000" baseline="0">
                <a:solidFill>
                  <a:schemeClr val="accent1">
                    <a:lumMod val="75000"/>
                  </a:schemeClr>
                </a:solidFill>
                <a:latin typeface="Calibri"/>
                <a:cs typeface="Calibri"/>
              </a:defRPr>
            </a:lvl1pPr>
            <a:lvl2pPr marL="342900" indent="0">
              <a:lnSpc>
                <a:spcPct val="130000"/>
              </a:lnSpc>
              <a:buClr>
                <a:schemeClr val="accent1"/>
              </a:buClr>
              <a:buSzPct val="40000"/>
              <a:buFont typeface="Wingdings" charset="2"/>
              <a:buNone/>
              <a:defRPr sz="2000">
                <a:solidFill>
                  <a:schemeClr val="accent1">
                    <a:lumMod val="75000"/>
                  </a:schemeClr>
                </a:solidFill>
                <a:latin typeface="Calibri"/>
                <a:cs typeface="Calibri"/>
              </a:defRPr>
            </a:lvl2pPr>
            <a:lvl3pPr marL="342900" indent="0">
              <a:lnSpc>
                <a:spcPct val="130000"/>
              </a:lnSpc>
              <a:buClr>
                <a:schemeClr val="accent1"/>
              </a:buClr>
              <a:buSzPct val="40000"/>
              <a:buFont typeface="Wingdings" charset="2"/>
              <a:buNone/>
              <a:defRPr sz="2000" baseline="0">
                <a:solidFill>
                  <a:schemeClr val="accent1">
                    <a:lumMod val="75000"/>
                  </a:schemeClr>
                </a:solidFill>
                <a:latin typeface="Calibri"/>
                <a:cs typeface="Calibri"/>
              </a:defRPr>
            </a:lvl3pPr>
            <a:lvl4pPr marL="342900" indent="0">
              <a:lnSpc>
                <a:spcPct val="130000"/>
              </a:lnSpc>
              <a:buClr>
                <a:schemeClr val="accent1"/>
              </a:buClr>
              <a:buSzPct val="40000"/>
              <a:buFont typeface="Wingdings" charset="2"/>
              <a:buNone/>
              <a:defRPr sz="2000">
                <a:solidFill>
                  <a:schemeClr val="accent1">
                    <a:lumMod val="75000"/>
                  </a:schemeClr>
                </a:solidFill>
                <a:latin typeface="Calibri"/>
                <a:cs typeface="Calibri"/>
              </a:defRPr>
            </a:lvl4pPr>
            <a:lvl5pPr marL="342900" indent="0">
              <a:lnSpc>
                <a:spcPct val="130000"/>
              </a:lnSpc>
              <a:buClr>
                <a:schemeClr val="accent1"/>
              </a:buClr>
              <a:buSzPct val="40000"/>
              <a:buFont typeface="Wingdings" charset="2"/>
              <a:buNone/>
              <a:defRPr sz="2000">
                <a:solidFill>
                  <a:schemeClr val="accent1">
                    <a:lumMod val="75000"/>
                  </a:schemeClr>
                </a:solidFill>
                <a:latin typeface="Calibri"/>
                <a:cs typeface="Calibri"/>
              </a:defRPr>
            </a:lvl5pPr>
            <a:lvl6pPr marL="457200" indent="-174625">
              <a:lnSpc>
                <a:spcPct val="130000"/>
              </a:lnSpc>
              <a:buClr>
                <a:schemeClr val="accent1"/>
              </a:buClr>
              <a:buFont typeface="Arial"/>
              <a:buChar char="•"/>
              <a:defRPr>
                <a:solidFill>
                  <a:schemeClr val="accent1">
                    <a:lumMod val="75000"/>
                  </a:schemeClr>
                </a:solidFill>
                <a:latin typeface="Source Sans Pro"/>
                <a:cs typeface="Source Sans Pro"/>
              </a:defRPr>
            </a:lvl6pPr>
            <a:lvl7pPr marL="3086100" indent="-342900">
              <a:buClr>
                <a:schemeClr val="accent1"/>
              </a:buClr>
              <a:buFont typeface="Arial"/>
              <a:buChar char="•"/>
              <a:defRPr>
                <a:solidFill>
                  <a:schemeClr val="accent1">
                    <a:lumMod val="75000"/>
                  </a:schemeClr>
                </a:solidFill>
              </a:defRPr>
            </a:lvl7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ro-RO" dirty="0" smtClean="0"/>
          </a:p>
        </p:txBody>
      </p:sp>
    </p:spTree>
    <p:extLst>
      <p:ext uri="{BB962C8B-B14F-4D97-AF65-F5344CB8AC3E}">
        <p14:creationId xmlns:p14="http://schemas.microsoft.com/office/powerpoint/2010/main" val="27380077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right/Title/Subtext">
    <p:bg>
      <p:bgPr>
        <a:blipFill dpi="0" rotWithShape="0">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175929" y="1677461"/>
            <a:ext cx="5554143" cy="467411"/>
          </a:xfrm>
          <a:prstGeom prst="rect">
            <a:avLst/>
          </a:prstGeom>
        </p:spPr>
        <p:txBody>
          <a:bodyPr vert="horz"/>
          <a:lstStyle>
            <a:lvl1pPr algn="l">
              <a:defRPr sz="2400" b="1" cap="none">
                <a:solidFill>
                  <a:schemeClr val="tx2">
                    <a:lumMod val="50000"/>
                  </a:schemeClr>
                </a:solidFill>
                <a:latin typeface="Calibri"/>
                <a:cs typeface="Calibri"/>
              </a:defRPr>
            </a:lvl1pPr>
          </a:lstStyle>
          <a:p>
            <a:r>
              <a:rPr lang="en-US" smtClean="0"/>
              <a:t>Click to edit Master title style</a:t>
            </a:r>
            <a:endParaRPr lang="en-US" dirty="0"/>
          </a:p>
        </p:txBody>
      </p:sp>
      <p:sp>
        <p:nvSpPr>
          <p:cNvPr id="5" name="Picture Placeholder 6"/>
          <p:cNvSpPr>
            <a:spLocks noGrp="1"/>
          </p:cNvSpPr>
          <p:nvPr>
            <p:ph type="pic" sz="quarter" idx="11"/>
          </p:nvPr>
        </p:nvSpPr>
        <p:spPr>
          <a:xfrm>
            <a:off x="6497691" y="1696920"/>
            <a:ext cx="2381250" cy="2014538"/>
          </a:xfrm>
          <a:prstGeom prst="rect">
            <a:avLst/>
          </a:prstGeom>
        </p:spPr>
        <p:txBody>
          <a:bodyPr vert="horz"/>
          <a:lstStyle>
            <a:lvl1pPr>
              <a:defRPr>
                <a:solidFill>
                  <a:schemeClr val="bg1"/>
                </a:solidFill>
              </a:defRPr>
            </a:lvl1pPr>
          </a:lstStyle>
          <a:p>
            <a:pPr lvl="0"/>
            <a:r>
              <a:rPr lang="en-US" noProof="0" smtClean="0"/>
              <a:t>Drag picture to placeholder or click icon to add</a:t>
            </a:r>
            <a:endParaRPr lang="en-US" noProof="0" dirty="0"/>
          </a:p>
        </p:txBody>
      </p:sp>
      <p:sp>
        <p:nvSpPr>
          <p:cNvPr id="6" name="Text Placeholder 3"/>
          <p:cNvSpPr>
            <a:spLocks noGrp="1"/>
          </p:cNvSpPr>
          <p:nvPr>
            <p:ph type="body" sz="quarter" idx="13"/>
          </p:nvPr>
        </p:nvSpPr>
        <p:spPr>
          <a:xfrm>
            <a:off x="186545" y="2059251"/>
            <a:ext cx="6707506" cy="2475796"/>
          </a:xfrm>
          <a:prstGeom prst="rect">
            <a:avLst/>
          </a:prstGeom>
        </p:spPr>
        <p:txBody>
          <a:bodyPr vert="horz"/>
          <a:lstStyle>
            <a:lvl1pPr marL="0" indent="0">
              <a:lnSpc>
                <a:spcPct val="130000"/>
              </a:lnSpc>
              <a:buFont typeface="Arial"/>
              <a:buNone/>
              <a:defRPr sz="2000" baseline="0">
                <a:solidFill>
                  <a:schemeClr val="accent1">
                    <a:lumMod val="75000"/>
                  </a:schemeClr>
                </a:solidFill>
                <a:latin typeface="Calibri"/>
                <a:cs typeface="Calibri"/>
              </a:defRPr>
            </a:lvl1pPr>
            <a:lvl2pPr marL="342900" indent="0">
              <a:lnSpc>
                <a:spcPct val="130000"/>
              </a:lnSpc>
              <a:buClr>
                <a:schemeClr val="accent1"/>
              </a:buClr>
              <a:buSzPct val="40000"/>
              <a:buFont typeface="Wingdings" charset="2"/>
              <a:buNone/>
              <a:defRPr sz="2000">
                <a:solidFill>
                  <a:schemeClr val="accent1">
                    <a:lumMod val="75000"/>
                  </a:schemeClr>
                </a:solidFill>
                <a:latin typeface="Calibri"/>
                <a:cs typeface="Calibri"/>
              </a:defRPr>
            </a:lvl2pPr>
            <a:lvl3pPr marL="342900" indent="0">
              <a:lnSpc>
                <a:spcPct val="130000"/>
              </a:lnSpc>
              <a:buClr>
                <a:schemeClr val="accent1"/>
              </a:buClr>
              <a:buSzPct val="40000"/>
              <a:buFont typeface="Wingdings" charset="2"/>
              <a:buNone/>
              <a:defRPr sz="2000" baseline="0">
                <a:solidFill>
                  <a:schemeClr val="accent1">
                    <a:lumMod val="75000"/>
                  </a:schemeClr>
                </a:solidFill>
                <a:latin typeface="Calibri"/>
                <a:cs typeface="Calibri"/>
              </a:defRPr>
            </a:lvl3pPr>
            <a:lvl4pPr marL="342900" indent="0">
              <a:lnSpc>
                <a:spcPct val="130000"/>
              </a:lnSpc>
              <a:buClr>
                <a:schemeClr val="accent1"/>
              </a:buClr>
              <a:buSzPct val="40000"/>
              <a:buFont typeface="Wingdings" charset="2"/>
              <a:buNone/>
              <a:defRPr sz="2000">
                <a:solidFill>
                  <a:schemeClr val="accent1">
                    <a:lumMod val="75000"/>
                  </a:schemeClr>
                </a:solidFill>
                <a:latin typeface="Calibri"/>
                <a:cs typeface="Calibri"/>
              </a:defRPr>
            </a:lvl4pPr>
            <a:lvl5pPr marL="342900" indent="0">
              <a:lnSpc>
                <a:spcPct val="130000"/>
              </a:lnSpc>
              <a:buClr>
                <a:schemeClr val="accent1"/>
              </a:buClr>
              <a:buSzPct val="40000"/>
              <a:buFont typeface="Wingdings" charset="2"/>
              <a:buNone/>
              <a:defRPr sz="2000">
                <a:solidFill>
                  <a:schemeClr val="accent1">
                    <a:lumMod val="75000"/>
                  </a:schemeClr>
                </a:solidFill>
                <a:latin typeface="Calibri"/>
                <a:cs typeface="Calibri"/>
              </a:defRPr>
            </a:lvl5pPr>
            <a:lvl6pPr marL="457200" indent="-174625">
              <a:lnSpc>
                <a:spcPct val="130000"/>
              </a:lnSpc>
              <a:buClr>
                <a:schemeClr val="accent1"/>
              </a:buClr>
              <a:buFont typeface="Arial"/>
              <a:buChar char="•"/>
              <a:defRPr>
                <a:solidFill>
                  <a:schemeClr val="accent1">
                    <a:lumMod val="75000"/>
                  </a:schemeClr>
                </a:solidFill>
                <a:latin typeface="Source Sans Pro"/>
                <a:cs typeface="Source Sans Pro"/>
              </a:defRPr>
            </a:lvl6pPr>
            <a:lvl7pPr marL="3086100" indent="-342900">
              <a:buClr>
                <a:schemeClr val="accent1"/>
              </a:buClr>
              <a:buFont typeface="Arial"/>
              <a:buChar char="•"/>
              <a:defRPr>
                <a:solidFill>
                  <a:schemeClr val="accent1">
                    <a:lumMod val="75000"/>
                  </a:schemeClr>
                </a:solidFill>
              </a:defRPr>
            </a:lvl7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ro-RO" dirty="0" smtClean="0"/>
          </a:p>
        </p:txBody>
      </p:sp>
    </p:spTree>
    <p:extLst>
      <p:ext uri="{BB962C8B-B14F-4D97-AF65-F5344CB8AC3E}">
        <p14:creationId xmlns:p14="http://schemas.microsoft.com/office/powerpoint/2010/main" val="362295028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p:bg>
      <p:bgPr>
        <a:blipFill dpi="0" rotWithShape="0">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58489" y="1170826"/>
            <a:ext cx="8388614" cy="2721808"/>
          </a:xfrm>
          <a:prstGeom prst="rect">
            <a:avLst/>
          </a:prstGeom>
        </p:spPr>
        <p:txBody>
          <a:bodyPr/>
          <a:lstStyle>
            <a:lvl1pPr algn="ctr">
              <a:defRPr sz="15000" b="1" i="0" cap="none">
                <a:solidFill>
                  <a:schemeClr val="bg1"/>
                </a:solidFill>
                <a:latin typeface="Calibri"/>
                <a:cs typeface="Calibri"/>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1824852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dark">
    <p:bg>
      <p:bgPr>
        <a:blipFill dpi="0" rotWithShape="0">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563563" y="885825"/>
            <a:ext cx="81232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a:spLocks noGrp="1"/>
          </p:cNvSpPr>
          <p:nvPr>
            <p:ph type="title"/>
          </p:nvPr>
        </p:nvSpPr>
        <p:spPr>
          <a:xfrm>
            <a:off x="457200" y="206582"/>
            <a:ext cx="8229600" cy="502708"/>
          </a:xfrm>
          <a:prstGeom prst="rect">
            <a:avLst/>
          </a:prstGeom>
        </p:spPr>
        <p:txBody>
          <a:bodyPr vert="horz"/>
          <a:lstStyle>
            <a:lvl1pPr algn="ctr">
              <a:defRPr sz="3200" b="1" i="0" cap="none">
                <a:solidFill>
                  <a:srgbClr val="F2F2F2"/>
                </a:solidFill>
                <a:latin typeface="Calibri"/>
                <a:cs typeface="Calibri"/>
              </a:defRPr>
            </a:lvl1pPr>
          </a:lstStyle>
          <a:p>
            <a:r>
              <a:rPr lang="en-US" smtClean="0"/>
              <a:t>Click to edit Master title style</a:t>
            </a:r>
            <a:endParaRPr lang="en-US" dirty="0"/>
          </a:p>
        </p:txBody>
      </p:sp>
      <p:sp>
        <p:nvSpPr>
          <p:cNvPr id="9" name="Text Placeholder 5"/>
          <p:cNvSpPr>
            <a:spLocks noGrp="1"/>
          </p:cNvSpPr>
          <p:nvPr>
            <p:ph type="body" sz="quarter" idx="11"/>
          </p:nvPr>
        </p:nvSpPr>
        <p:spPr>
          <a:xfrm>
            <a:off x="663387" y="1033274"/>
            <a:ext cx="492125" cy="3745620"/>
          </a:xfrm>
          <a:prstGeom prst="rect">
            <a:avLst/>
          </a:prstGeom>
        </p:spPr>
        <p:txBody>
          <a:bodyPr vert="horz"/>
          <a:lstStyle>
            <a:lvl1pPr marL="0" indent="0">
              <a:buNone/>
              <a:defRPr sz="1300" baseline="0">
                <a:solidFill>
                  <a:schemeClr val="bg1">
                    <a:lumMod val="50000"/>
                  </a:schemeClr>
                </a:solidFill>
                <a:latin typeface="Menlo"/>
              </a:defRPr>
            </a:lvl1pPr>
          </a:lstStyle>
          <a:p>
            <a:pPr lvl="0"/>
            <a:r>
              <a:rPr lang="en-US" dirty="0" smtClean="0"/>
              <a:t>Click to edit Master text styles</a:t>
            </a:r>
          </a:p>
        </p:txBody>
      </p:sp>
      <p:sp>
        <p:nvSpPr>
          <p:cNvPr id="10" name="Text Placeholder 4"/>
          <p:cNvSpPr>
            <a:spLocks noGrp="1"/>
          </p:cNvSpPr>
          <p:nvPr>
            <p:ph type="body" sz="quarter" idx="10"/>
          </p:nvPr>
        </p:nvSpPr>
        <p:spPr>
          <a:xfrm>
            <a:off x="1155512" y="1033274"/>
            <a:ext cx="7400591" cy="3745620"/>
          </a:xfrm>
          <a:prstGeom prst="rect">
            <a:avLst/>
          </a:prstGeom>
        </p:spPr>
        <p:txBody>
          <a:bodyPr vert="horz"/>
          <a:lstStyle>
            <a:lvl1pPr marL="0" indent="0">
              <a:buNone/>
              <a:defRPr lang="en-US" sz="1200" b="0" i="0" smtClean="0">
                <a:latin typeface="Consolas"/>
                <a:cs typeface="Consolas"/>
              </a:defRPr>
            </a:lvl1pPr>
          </a:lstStyle>
          <a:p>
            <a:pPr lvl="0"/>
            <a:r>
              <a:rPr lang="en-US" dirty="0" smtClean="0"/>
              <a:t>Click to edit Master text styles</a:t>
            </a:r>
          </a:p>
        </p:txBody>
      </p:sp>
    </p:spTree>
    <p:extLst>
      <p:ext uri="{BB962C8B-B14F-4D97-AF65-F5344CB8AC3E}">
        <p14:creationId xmlns:p14="http://schemas.microsoft.com/office/powerpoint/2010/main" val="11303553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White">
    <p:bg>
      <p:bgPr>
        <a:blipFill dpi="0" rotWithShape="0">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457200" y="183492"/>
            <a:ext cx="8229600" cy="502708"/>
          </a:xfrm>
          <a:prstGeom prst="rect">
            <a:avLst/>
          </a:prstGeom>
        </p:spPr>
        <p:txBody>
          <a:bodyPr vert="horz"/>
          <a:lstStyle>
            <a:lvl1pPr algn="ctr">
              <a:defRPr sz="3200" b="1" i="0" cap="none">
                <a:solidFill>
                  <a:schemeClr val="bg1"/>
                </a:solidFill>
                <a:latin typeface="Calibri"/>
                <a:cs typeface="Calibri"/>
              </a:defRPr>
            </a:lvl1pPr>
          </a:lstStyle>
          <a:p>
            <a:r>
              <a:rPr lang="en-US" smtClean="0"/>
              <a:t>Click to edit Master title style</a:t>
            </a:r>
            <a:endParaRPr lang="en-US" dirty="0"/>
          </a:p>
        </p:txBody>
      </p:sp>
      <p:sp>
        <p:nvSpPr>
          <p:cNvPr id="2" name="Rectangle 1"/>
          <p:cNvSpPr/>
          <p:nvPr userDrawn="1"/>
        </p:nvSpPr>
        <p:spPr>
          <a:xfrm>
            <a:off x="457200" y="934357"/>
            <a:ext cx="8229600" cy="3914734"/>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691743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48721" y="1525648"/>
            <a:ext cx="8456612" cy="1458852"/>
          </a:xfrm>
          <a:prstGeom prst="rect">
            <a:avLst/>
          </a:prstGeom>
        </p:spPr>
        <p:txBody>
          <a:bodyPr vert="horz"/>
          <a:lstStyle>
            <a:lvl1pPr marL="0" indent="0" algn="ctr">
              <a:buNone/>
              <a:defRPr b="1" i="0" baseline="0">
                <a:solidFill>
                  <a:schemeClr val="bg1"/>
                </a:solidFill>
                <a:latin typeface="Calibri"/>
                <a:cs typeface="Calibri"/>
              </a:defRPr>
            </a:lvl1pPr>
          </a:lstStyle>
          <a:p>
            <a:pPr lvl="0"/>
            <a:r>
              <a:rPr lang="en-US" dirty="0" smtClean="0"/>
              <a:t>Click to edit Master text styles</a:t>
            </a:r>
          </a:p>
          <a:p>
            <a:pPr lvl="0"/>
            <a:r>
              <a:rPr lang="en-US" dirty="0" smtClean="0"/>
              <a:t>	</a:t>
            </a:r>
          </a:p>
        </p:txBody>
      </p:sp>
      <p:sp>
        <p:nvSpPr>
          <p:cNvPr id="3" name="Text Placeholder 2"/>
          <p:cNvSpPr>
            <a:spLocks noGrp="1"/>
          </p:cNvSpPr>
          <p:nvPr>
            <p:ph type="body" sz="quarter" idx="11"/>
          </p:nvPr>
        </p:nvSpPr>
        <p:spPr>
          <a:xfrm>
            <a:off x="4057676" y="3303377"/>
            <a:ext cx="3723500" cy="496788"/>
          </a:xfrm>
          <a:prstGeom prst="rect">
            <a:avLst/>
          </a:prstGeom>
        </p:spPr>
        <p:txBody>
          <a:bodyPr vert="horz"/>
          <a:lstStyle>
            <a:lvl1pPr marL="0" indent="0" algn="r">
              <a:buFontTx/>
              <a:buNone/>
              <a:defRPr sz="2000" baseline="0">
                <a:solidFill>
                  <a:schemeClr val="bg1">
                    <a:lumMod val="85000"/>
                  </a:schemeClr>
                </a:solidFill>
                <a:latin typeface="Calibri"/>
                <a:cs typeface="Calibri"/>
              </a:defRPr>
            </a:lvl1pPr>
          </a:lstStyle>
          <a:p>
            <a:pPr lvl="0"/>
            <a:r>
              <a:rPr lang="en-US" dirty="0" smtClean="0"/>
              <a:t>Click to edit Master text styles</a:t>
            </a:r>
          </a:p>
          <a:p>
            <a:pPr lvl="0"/>
            <a:endParaRPr lang="en-US" dirty="0" smtClean="0"/>
          </a:p>
        </p:txBody>
      </p:sp>
      <p:sp>
        <p:nvSpPr>
          <p:cNvPr id="5" name="Text Placeholder 2"/>
          <p:cNvSpPr>
            <a:spLocks noGrp="1"/>
          </p:cNvSpPr>
          <p:nvPr>
            <p:ph type="body" sz="quarter" idx="12"/>
          </p:nvPr>
        </p:nvSpPr>
        <p:spPr>
          <a:xfrm>
            <a:off x="4191836" y="3714545"/>
            <a:ext cx="3593882" cy="438071"/>
          </a:xfrm>
          <a:prstGeom prst="rect">
            <a:avLst/>
          </a:prstGeom>
        </p:spPr>
        <p:txBody>
          <a:bodyPr vert="horz"/>
          <a:lstStyle>
            <a:lvl1pPr marL="0" indent="0" algn="r">
              <a:buFontTx/>
              <a:buNone/>
              <a:defRPr sz="1800" baseline="0">
                <a:solidFill>
                  <a:schemeClr val="bg1">
                    <a:lumMod val="85000"/>
                  </a:schemeClr>
                </a:solidFill>
                <a:latin typeface="Calibri"/>
                <a:cs typeface="Calibri"/>
              </a:defRPr>
            </a:lvl1pPr>
          </a:lstStyle>
          <a:p>
            <a:pPr lvl="0"/>
            <a:r>
              <a:rPr lang="en-US" dirty="0" smtClean="0"/>
              <a:t>Click to edit</a:t>
            </a:r>
          </a:p>
        </p:txBody>
      </p:sp>
    </p:spTree>
    <p:extLst>
      <p:ext uri="{BB962C8B-B14F-4D97-AF65-F5344CB8AC3E}">
        <p14:creationId xmlns:p14="http://schemas.microsoft.com/office/powerpoint/2010/main" val="345619844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aph or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2184"/>
            <a:ext cx="8229600" cy="627051"/>
          </a:xfrm>
          <a:prstGeom prst="rect">
            <a:avLst/>
          </a:prstGeom>
        </p:spPr>
        <p:txBody>
          <a:bodyPr vert="horz"/>
          <a:lstStyle>
            <a:lvl1pPr algn="ctr">
              <a:defRPr b="1" i="0" cap="none">
                <a:latin typeface="Calibri"/>
                <a:cs typeface="Calibri"/>
              </a:defRPr>
            </a:lvl1pPr>
          </a:lstStyle>
          <a:p>
            <a:r>
              <a:rPr lang="en-US" smtClean="0"/>
              <a:t>Click to edit Master title style</a:t>
            </a:r>
            <a:endParaRPr lang="en-US" dirty="0"/>
          </a:p>
        </p:txBody>
      </p:sp>
    </p:spTree>
    <p:extLst>
      <p:ext uri="{BB962C8B-B14F-4D97-AF65-F5344CB8AC3E}">
        <p14:creationId xmlns:p14="http://schemas.microsoft.com/office/powerpoint/2010/main" val="315186224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imary Slide Layout 3">
    <p:bg>
      <p:bgPr>
        <a:blipFill dpi="0" rotWithShape="0">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457200" y="201501"/>
            <a:ext cx="8229600" cy="532905"/>
          </a:xfrm>
          <a:prstGeom prst="rect">
            <a:avLst/>
          </a:prstGeom>
        </p:spPr>
        <p:txBody>
          <a:bodyPr vert="horz"/>
          <a:lstStyle>
            <a:lvl1pPr algn="ctr">
              <a:defRPr sz="3200" b="1" i="0" cap="none">
                <a:latin typeface="Calibri"/>
                <a:cs typeface="Calibri"/>
              </a:defRPr>
            </a:lvl1pPr>
          </a:lstStyle>
          <a:p>
            <a:r>
              <a:rPr lang="en-US" dirty="0" smtClean="0"/>
              <a:t>Click to edit Master title style</a:t>
            </a:r>
            <a:endParaRPr lang="en-US" dirty="0"/>
          </a:p>
        </p:txBody>
      </p:sp>
      <p:sp>
        <p:nvSpPr>
          <p:cNvPr id="5" name="Text Placeholder 3"/>
          <p:cNvSpPr>
            <a:spLocks noGrp="1"/>
          </p:cNvSpPr>
          <p:nvPr>
            <p:ph type="body" sz="quarter" idx="11"/>
          </p:nvPr>
        </p:nvSpPr>
        <p:spPr>
          <a:xfrm>
            <a:off x="767844" y="930481"/>
            <a:ext cx="7623629" cy="3751469"/>
          </a:xfrm>
          <a:prstGeom prst="rect">
            <a:avLst/>
          </a:prstGeom>
        </p:spPr>
        <p:txBody>
          <a:bodyPr vert="horz"/>
          <a:lstStyle>
            <a:lvl1pPr marL="169863" indent="-169863">
              <a:lnSpc>
                <a:spcPct val="130000"/>
              </a:lnSpc>
              <a:buFont typeface="Arial"/>
              <a:buChar char="•"/>
              <a:defRPr sz="2000" baseline="0">
                <a:solidFill>
                  <a:schemeClr val="bg1"/>
                </a:solidFill>
                <a:latin typeface="Calibri"/>
                <a:cs typeface="Calibri"/>
              </a:defRPr>
            </a:lvl1pPr>
            <a:lvl2pPr marL="741363" indent="-284163" algn="l">
              <a:lnSpc>
                <a:spcPct val="130000"/>
              </a:lnSpc>
              <a:buClr>
                <a:schemeClr val="bg1">
                  <a:lumMod val="85000"/>
                </a:schemeClr>
              </a:buClr>
              <a:buSzPct val="66000"/>
              <a:buFontTx/>
              <a:buBlip>
                <a:blip r:embed="rId3"/>
              </a:buBlip>
              <a:defRPr sz="2000" baseline="0">
                <a:solidFill>
                  <a:schemeClr val="bg1"/>
                </a:solidFill>
                <a:latin typeface="Calibri"/>
                <a:cs typeface="Calibri"/>
              </a:defRPr>
            </a:lvl2pPr>
            <a:lvl3pPr marL="741363" indent="-284163" algn="l">
              <a:lnSpc>
                <a:spcPct val="130000"/>
              </a:lnSpc>
              <a:buClr>
                <a:schemeClr val="bg1">
                  <a:lumMod val="85000"/>
                </a:schemeClr>
              </a:buClr>
              <a:buSzPct val="66000"/>
              <a:buFontTx/>
              <a:buBlip>
                <a:blip r:embed="rId3"/>
              </a:buBlip>
              <a:defRPr sz="2000" baseline="0">
                <a:solidFill>
                  <a:schemeClr val="bg1"/>
                </a:solidFill>
                <a:latin typeface="Calibri"/>
                <a:cs typeface="Calibri"/>
              </a:defRPr>
            </a:lvl3pPr>
            <a:lvl4pPr marL="744538" indent="-287338" algn="l">
              <a:lnSpc>
                <a:spcPct val="130000"/>
              </a:lnSpc>
              <a:buClr>
                <a:schemeClr val="bg1">
                  <a:lumMod val="85000"/>
                </a:schemeClr>
              </a:buClr>
              <a:buSzPct val="66000"/>
              <a:buFontTx/>
              <a:buBlip>
                <a:blip r:embed="rId3"/>
              </a:buBlip>
              <a:defRPr sz="2000">
                <a:solidFill>
                  <a:schemeClr val="bg1"/>
                </a:solidFill>
                <a:latin typeface="Calibri"/>
                <a:cs typeface="Calibri"/>
              </a:defRPr>
            </a:lvl4pPr>
            <a:lvl5pPr marL="741363" indent="-284163" algn="l">
              <a:lnSpc>
                <a:spcPct val="130000"/>
              </a:lnSpc>
              <a:buClr>
                <a:schemeClr val="bg1">
                  <a:lumMod val="85000"/>
                </a:schemeClr>
              </a:buClr>
              <a:buSzPct val="66000"/>
              <a:buFontTx/>
              <a:buBlip>
                <a:blip r:embed="rId3"/>
              </a:buBlip>
              <a:defRPr sz="2000">
                <a:solidFill>
                  <a:schemeClr val="bg1"/>
                </a:solidFill>
                <a:latin typeface="Calibri"/>
                <a:cs typeface="Calibri"/>
              </a:defRPr>
            </a:lvl5pPr>
            <a:lvl6pPr marL="741363" indent="-284163" algn="l">
              <a:lnSpc>
                <a:spcPct val="130000"/>
              </a:lnSpc>
              <a:buClr>
                <a:schemeClr val="bg1"/>
              </a:buClr>
              <a:buSzPct val="40000"/>
              <a:buFont typeface="Wingdings" charset="2"/>
              <a:buChar char=""/>
              <a:defRPr>
                <a:solidFill>
                  <a:schemeClr val="bg1"/>
                </a:solidFill>
                <a:latin typeface="Source Sans Pro"/>
                <a:cs typeface="Source Sans Pro"/>
              </a:defRPr>
            </a:lvl6pPr>
            <a:lvl7pPr marL="285750" indent="0">
              <a:buClr>
                <a:schemeClr val="bg1">
                  <a:lumMod val="85000"/>
                </a:schemeClr>
              </a:buClr>
              <a:buFont typeface="Arial"/>
              <a:buNone/>
              <a:defRPr>
                <a:solidFill>
                  <a:schemeClr val="bg1"/>
                </a:solidFill>
                <a:latin typeface="Source Sans Pro"/>
                <a:cs typeface="Source Sans Pro"/>
              </a:defRPr>
            </a:lvl7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extLst>
      <p:ext uri="{BB962C8B-B14F-4D97-AF65-F5344CB8AC3E}">
        <p14:creationId xmlns:p14="http://schemas.microsoft.com/office/powerpoint/2010/main" val="406560476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pace for graph or table (see examp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650804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space for graph or table (see example)">
    <p:spTree>
      <p:nvGrpSpPr>
        <p:cNvPr id="1" name=""/>
        <p:cNvGrpSpPr/>
        <p:nvPr/>
      </p:nvGrpSpPr>
      <p:grpSpPr>
        <a:xfrm>
          <a:off x="0" y="0"/>
          <a:ext cx="0" cy="0"/>
          <a:chOff x="0" y="0"/>
          <a:chExt cx="0" cy="0"/>
        </a:xfrm>
      </p:grpSpPr>
      <p:grpSp>
        <p:nvGrpSpPr>
          <p:cNvPr id="5" name="Group 4"/>
          <p:cNvGrpSpPr>
            <a:grpSpLocks/>
          </p:cNvGrpSpPr>
          <p:nvPr userDrawn="1"/>
        </p:nvGrpSpPr>
        <p:grpSpPr bwMode="auto">
          <a:xfrm>
            <a:off x="1589088" y="1196975"/>
            <a:ext cx="2513012" cy="3294063"/>
            <a:chOff x="2600550" y="2711638"/>
            <a:chExt cx="1800000" cy="3155762"/>
          </a:xfrm>
        </p:grpSpPr>
        <p:sp>
          <p:nvSpPr>
            <p:cNvPr id="6" name="Rounded Rectangle 5"/>
            <p:cNvSpPr/>
            <p:nvPr/>
          </p:nvSpPr>
          <p:spPr>
            <a:xfrm>
              <a:off x="2600550" y="2711638"/>
              <a:ext cx="1800000" cy="3155762"/>
            </a:xfrm>
            <a:prstGeom prst="roundRect">
              <a:avLst>
                <a:gd name="adj" fmla="val 0"/>
              </a:avLst>
            </a:prstGeom>
            <a:noFill/>
            <a:ln w="9525" cmpd="sng">
              <a:solidFill>
                <a:schemeClr val="bg1">
                  <a:alpha val="23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7" name="Straight Connector 6"/>
            <p:cNvCxnSpPr/>
            <p:nvPr/>
          </p:nvCxnSpPr>
          <p:spPr>
            <a:xfrm>
              <a:off x="2779071" y="4037818"/>
              <a:ext cx="1439545" cy="0"/>
            </a:xfrm>
            <a:prstGeom prst="line">
              <a:avLst/>
            </a:prstGeom>
            <a:ln w="12700" cmpd="sng">
              <a:solidFill>
                <a:schemeClr val="bg1">
                  <a:alpha val="23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a:grpSpLocks/>
          </p:cNvGrpSpPr>
          <p:nvPr userDrawn="1"/>
        </p:nvGrpSpPr>
        <p:grpSpPr bwMode="auto">
          <a:xfrm>
            <a:off x="5037138" y="1196975"/>
            <a:ext cx="2513012" cy="3294063"/>
            <a:chOff x="2600550" y="2711638"/>
            <a:chExt cx="1800000" cy="3155762"/>
          </a:xfrm>
        </p:grpSpPr>
        <p:sp>
          <p:nvSpPr>
            <p:cNvPr id="9" name="Rounded Rectangle 8"/>
            <p:cNvSpPr/>
            <p:nvPr/>
          </p:nvSpPr>
          <p:spPr>
            <a:xfrm>
              <a:off x="2600550" y="2711638"/>
              <a:ext cx="1800000" cy="3155762"/>
            </a:xfrm>
            <a:prstGeom prst="roundRect">
              <a:avLst>
                <a:gd name="adj" fmla="val 0"/>
              </a:avLst>
            </a:prstGeom>
            <a:noFill/>
            <a:ln w="12700" cmpd="sng">
              <a:solidFill>
                <a:srgbClr val="FFFFFF">
                  <a:alpha val="23000"/>
                </a:srgb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2" name="Straight Connector 11"/>
            <p:cNvCxnSpPr/>
            <p:nvPr/>
          </p:nvCxnSpPr>
          <p:spPr>
            <a:xfrm>
              <a:off x="2779071" y="4037818"/>
              <a:ext cx="1439545" cy="0"/>
            </a:xfrm>
            <a:prstGeom prst="line">
              <a:avLst/>
            </a:prstGeom>
            <a:ln w="12700" cmpd="sng">
              <a:solidFill>
                <a:srgbClr val="FFFFFF">
                  <a:alpha val="23000"/>
                </a:srgbClr>
              </a:solidFill>
            </a:ln>
          </p:spPr>
          <p:style>
            <a:lnRef idx="1">
              <a:schemeClr val="accent1"/>
            </a:lnRef>
            <a:fillRef idx="0">
              <a:schemeClr val="accent1"/>
            </a:fillRef>
            <a:effectRef idx="0">
              <a:schemeClr val="accent1"/>
            </a:effectRef>
            <a:fontRef idx="minor">
              <a:schemeClr val="tx1"/>
            </a:fontRef>
          </p:style>
        </p:cxnSp>
      </p:grpSp>
      <p:sp>
        <p:nvSpPr>
          <p:cNvPr id="3" name="Title 1"/>
          <p:cNvSpPr>
            <a:spLocks noGrp="1"/>
          </p:cNvSpPr>
          <p:nvPr>
            <p:ph type="title"/>
          </p:nvPr>
        </p:nvSpPr>
        <p:spPr>
          <a:xfrm>
            <a:off x="457200" y="184092"/>
            <a:ext cx="8229600" cy="627051"/>
          </a:xfrm>
          <a:prstGeom prst="rect">
            <a:avLst/>
          </a:prstGeom>
        </p:spPr>
        <p:txBody>
          <a:bodyPr vert="horz"/>
          <a:lstStyle>
            <a:lvl1pPr algn="ctr">
              <a:defRPr b="1" i="0" cap="none">
                <a:latin typeface="Calibri"/>
                <a:cs typeface="Calibri"/>
              </a:defRPr>
            </a:lvl1pPr>
          </a:lstStyle>
          <a:p>
            <a:r>
              <a:rPr lang="en-US" dirty="0" smtClean="0"/>
              <a:t>Click to edit Master title style</a:t>
            </a:r>
            <a:endParaRPr lang="en-US" dirty="0"/>
          </a:p>
        </p:txBody>
      </p:sp>
      <p:sp>
        <p:nvSpPr>
          <p:cNvPr id="10" name="Text Placeholder 15"/>
          <p:cNvSpPr>
            <a:spLocks noGrp="1"/>
          </p:cNvSpPr>
          <p:nvPr>
            <p:ph type="body" sz="quarter" idx="10"/>
          </p:nvPr>
        </p:nvSpPr>
        <p:spPr>
          <a:xfrm>
            <a:off x="1589635" y="915908"/>
            <a:ext cx="2512827" cy="274637"/>
          </a:xfrm>
          <a:prstGeom prst="rect">
            <a:avLst/>
          </a:prstGeom>
        </p:spPr>
        <p:txBody>
          <a:bodyPr vert="horz" anchor="t"/>
          <a:lstStyle>
            <a:lvl1pPr marL="0" indent="0" algn="ctr">
              <a:lnSpc>
                <a:spcPct val="70000"/>
              </a:lnSpc>
              <a:buNone/>
              <a:defRPr sz="1800">
                <a:solidFill>
                  <a:schemeClr val="bg1"/>
                </a:solidFill>
                <a:latin typeface="Calibri"/>
                <a:cs typeface="Calibri"/>
              </a:defRPr>
            </a:lvl1pPr>
          </a:lstStyle>
          <a:p>
            <a:pPr lvl="0"/>
            <a:r>
              <a:rPr lang="en-US" dirty="0" smtClean="0"/>
              <a:t>Click to edit Master text styles</a:t>
            </a:r>
          </a:p>
        </p:txBody>
      </p:sp>
      <p:sp>
        <p:nvSpPr>
          <p:cNvPr id="11" name="Text Placeholder 15"/>
          <p:cNvSpPr>
            <a:spLocks noGrp="1"/>
          </p:cNvSpPr>
          <p:nvPr>
            <p:ph type="body" sz="quarter" idx="11"/>
          </p:nvPr>
        </p:nvSpPr>
        <p:spPr>
          <a:xfrm>
            <a:off x="5036964" y="915908"/>
            <a:ext cx="2512827" cy="272826"/>
          </a:xfrm>
          <a:prstGeom prst="rect">
            <a:avLst/>
          </a:prstGeom>
        </p:spPr>
        <p:txBody>
          <a:bodyPr vert="horz" anchor="t"/>
          <a:lstStyle>
            <a:lvl1pPr marL="0" indent="0" algn="ctr">
              <a:lnSpc>
                <a:spcPct val="70000"/>
              </a:lnSpc>
              <a:buNone/>
              <a:defRPr sz="1800">
                <a:solidFill>
                  <a:schemeClr val="bg1"/>
                </a:solidFill>
                <a:latin typeface="Calibri"/>
                <a:cs typeface="Calibri"/>
              </a:defRPr>
            </a:lvl1pPr>
          </a:lstStyle>
          <a:p>
            <a:pPr lvl="0"/>
            <a:r>
              <a:rPr lang="en-US" smtClean="0"/>
              <a:t>Click to edit Master text styles</a:t>
            </a:r>
          </a:p>
        </p:txBody>
      </p:sp>
    </p:spTree>
    <p:extLst>
      <p:ext uri="{BB962C8B-B14F-4D97-AF65-F5344CB8AC3E}">
        <p14:creationId xmlns:p14="http://schemas.microsoft.com/office/powerpoint/2010/main" val="204556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space for graph or table (see example)">
    <p:spTree>
      <p:nvGrpSpPr>
        <p:cNvPr id="1" name=""/>
        <p:cNvGrpSpPr/>
        <p:nvPr/>
      </p:nvGrpSpPr>
      <p:grpSpPr>
        <a:xfrm>
          <a:off x="0" y="0"/>
          <a:ext cx="0" cy="0"/>
          <a:chOff x="0" y="0"/>
          <a:chExt cx="0" cy="0"/>
        </a:xfrm>
      </p:grpSpPr>
      <p:grpSp>
        <p:nvGrpSpPr>
          <p:cNvPr id="6" name="Group 5"/>
          <p:cNvGrpSpPr>
            <a:grpSpLocks/>
          </p:cNvGrpSpPr>
          <p:nvPr userDrawn="1"/>
        </p:nvGrpSpPr>
        <p:grpSpPr bwMode="auto">
          <a:xfrm>
            <a:off x="461963" y="1203325"/>
            <a:ext cx="2416175" cy="3167063"/>
            <a:chOff x="2600550" y="2711638"/>
            <a:chExt cx="1800000" cy="3155762"/>
          </a:xfrm>
        </p:grpSpPr>
        <p:sp>
          <p:nvSpPr>
            <p:cNvPr id="7" name="Rounded Rectangle 6"/>
            <p:cNvSpPr/>
            <p:nvPr/>
          </p:nvSpPr>
          <p:spPr>
            <a:xfrm>
              <a:off x="2600550" y="2711638"/>
              <a:ext cx="1800000" cy="3155762"/>
            </a:xfrm>
            <a:prstGeom prst="roundRect">
              <a:avLst>
                <a:gd name="adj" fmla="val 0"/>
              </a:avLst>
            </a:prstGeom>
            <a:noFill/>
            <a:ln w="12700" cmpd="sng">
              <a:solidFill>
                <a:srgbClr val="FFFFFF">
                  <a:alpha val="23000"/>
                </a:srgb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8" name="Straight Connector 7"/>
            <p:cNvCxnSpPr/>
            <p:nvPr/>
          </p:nvCxnSpPr>
          <p:spPr>
            <a:xfrm>
              <a:off x="2779130" y="4037216"/>
              <a:ext cx="1440473" cy="0"/>
            </a:xfrm>
            <a:prstGeom prst="line">
              <a:avLst/>
            </a:prstGeom>
            <a:ln w="12700" cmpd="sng">
              <a:solidFill>
                <a:srgbClr val="FFFFFF">
                  <a:alpha val="23000"/>
                </a:srgbClr>
              </a:solidFill>
            </a:ln>
          </p:spPr>
          <p:style>
            <a:lnRef idx="1">
              <a:schemeClr val="accent1"/>
            </a:lnRef>
            <a:fillRef idx="0">
              <a:schemeClr val="accent1"/>
            </a:fillRef>
            <a:effectRef idx="0">
              <a:schemeClr val="accent1"/>
            </a:effectRef>
            <a:fontRef idx="minor">
              <a:schemeClr val="tx1"/>
            </a:fontRef>
          </p:style>
        </p:cxnSp>
      </p:grpSp>
      <p:grpSp>
        <p:nvGrpSpPr>
          <p:cNvPr id="9" name="Group 8"/>
          <p:cNvGrpSpPr>
            <a:grpSpLocks/>
          </p:cNvGrpSpPr>
          <p:nvPr userDrawn="1"/>
        </p:nvGrpSpPr>
        <p:grpSpPr bwMode="auto">
          <a:xfrm>
            <a:off x="3373438" y="1203325"/>
            <a:ext cx="2416175" cy="3167063"/>
            <a:chOff x="2600550" y="2711638"/>
            <a:chExt cx="1800000" cy="3155762"/>
          </a:xfrm>
        </p:grpSpPr>
        <p:sp>
          <p:nvSpPr>
            <p:cNvPr id="10" name="Rounded Rectangle 9"/>
            <p:cNvSpPr/>
            <p:nvPr/>
          </p:nvSpPr>
          <p:spPr>
            <a:xfrm>
              <a:off x="2600550" y="2711638"/>
              <a:ext cx="1800000" cy="3155762"/>
            </a:xfrm>
            <a:prstGeom prst="roundRect">
              <a:avLst>
                <a:gd name="adj" fmla="val 0"/>
              </a:avLst>
            </a:prstGeom>
            <a:noFill/>
            <a:ln w="12700" cmpd="sng">
              <a:solidFill>
                <a:srgbClr val="FFFFFF">
                  <a:alpha val="23000"/>
                </a:srgb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1" name="Straight Connector 10"/>
            <p:cNvCxnSpPr/>
            <p:nvPr/>
          </p:nvCxnSpPr>
          <p:spPr>
            <a:xfrm>
              <a:off x="2779130" y="4037216"/>
              <a:ext cx="1440473" cy="0"/>
            </a:xfrm>
            <a:prstGeom prst="line">
              <a:avLst/>
            </a:prstGeom>
            <a:ln w="12700" cmpd="sng">
              <a:solidFill>
                <a:srgbClr val="FFFFFF">
                  <a:alpha val="23000"/>
                </a:srgbClr>
              </a:solidFill>
            </a:ln>
          </p:spPr>
          <p:style>
            <a:lnRef idx="1">
              <a:schemeClr val="accent1"/>
            </a:lnRef>
            <a:fillRef idx="0">
              <a:schemeClr val="accent1"/>
            </a:fillRef>
            <a:effectRef idx="0">
              <a:schemeClr val="accent1"/>
            </a:effectRef>
            <a:fontRef idx="minor">
              <a:schemeClr val="tx1"/>
            </a:fontRef>
          </p:style>
        </p:cxnSp>
      </p:grpSp>
      <p:grpSp>
        <p:nvGrpSpPr>
          <p:cNvPr id="12" name="Group 11"/>
          <p:cNvGrpSpPr>
            <a:grpSpLocks/>
          </p:cNvGrpSpPr>
          <p:nvPr userDrawn="1"/>
        </p:nvGrpSpPr>
        <p:grpSpPr bwMode="auto">
          <a:xfrm>
            <a:off x="6270625" y="1203325"/>
            <a:ext cx="2416175" cy="3167063"/>
            <a:chOff x="2600550" y="2711638"/>
            <a:chExt cx="1800000" cy="3155762"/>
          </a:xfrm>
        </p:grpSpPr>
        <p:sp>
          <p:nvSpPr>
            <p:cNvPr id="13" name="Rounded Rectangle 12"/>
            <p:cNvSpPr/>
            <p:nvPr/>
          </p:nvSpPr>
          <p:spPr>
            <a:xfrm>
              <a:off x="2600550" y="2711638"/>
              <a:ext cx="1800000" cy="3155762"/>
            </a:xfrm>
            <a:prstGeom prst="roundRect">
              <a:avLst>
                <a:gd name="adj" fmla="val 0"/>
              </a:avLst>
            </a:prstGeom>
            <a:noFill/>
            <a:ln w="12700" cmpd="sng">
              <a:solidFill>
                <a:srgbClr val="FFFFFF">
                  <a:alpha val="23000"/>
                </a:srgb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4" name="Straight Connector 13"/>
            <p:cNvCxnSpPr/>
            <p:nvPr/>
          </p:nvCxnSpPr>
          <p:spPr>
            <a:xfrm>
              <a:off x="2779131" y="4037216"/>
              <a:ext cx="1440473" cy="0"/>
            </a:xfrm>
            <a:prstGeom prst="line">
              <a:avLst/>
            </a:prstGeom>
            <a:ln w="12700" cmpd="sng">
              <a:solidFill>
                <a:srgbClr val="FFFFFF">
                  <a:alpha val="23000"/>
                </a:srgbClr>
              </a:solidFill>
            </a:ln>
          </p:spPr>
          <p:style>
            <a:lnRef idx="1">
              <a:schemeClr val="accent1"/>
            </a:lnRef>
            <a:fillRef idx="0">
              <a:schemeClr val="accent1"/>
            </a:fillRef>
            <a:effectRef idx="0">
              <a:schemeClr val="accent1"/>
            </a:effectRef>
            <a:fontRef idx="minor">
              <a:schemeClr val="tx1"/>
            </a:fontRef>
          </p:style>
        </p:cxnSp>
      </p:grpSp>
      <p:sp>
        <p:nvSpPr>
          <p:cNvPr id="3" name="Title 1"/>
          <p:cNvSpPr>
            <a:spLocks noGrp="1"/>
          </p:cNvSpPr>
          <p:nvPr>
            <p:ph type="title"/>
          </p:nvPr>
        </p:nvSpPr>
        <p:spPr>
          <a:xfrm>
            <a:off x="457200" y="184092"/>
            <a:ext cx="8229600" cy="627051"/>
          </a:xfrm>
          <a:prstGeom prst="rect">
            <a:avLst/>
          </a:prstGeom>
        </p:spPr>
        <p:txBody>
          <a:bodyPr vert="horz"/>
          <a:lstStyle>
            <a:lvl1pPr algn="ctr">
              <a:defRPr b="1" cap="none">
                <a:latin typeface="Calibri"/>
                <a:cs typeface="Calibri"/>
              </a:defRPr>
            </a:lvl1pPr>
          </a:lstStyle>
          <a:p>
            <a:r>
              <a:rPr lang="en-US" smtClean="0"/>
              <a:t>Click to edit Master title style</a:t>
            </a:r>
            <a:endParaRPr lang="en-US" dirty="0"/>
          </a:p>
        </p:txBody>
      </p:sp>
      <p:sp>
        <p:nvSpPr>
          <p:cNvPr id="23" name="Text Placeholder 15"/>
          <p:cNvSpPr>
            <a:spLocks noGrp="1"/>
          </p:cNvSpPr>
          <p:nvPr>
            <p:ph type="body" sz="quarter" idx="10"/>
          </p:nvPr>
        </p:nvSpPr>
        <p:spPr>
          <a:xfrm>
            <a:off x="462634" y="918701"/>
            <a:ext cx="2416232" cy="274637"/>
          </a:xfrm>
          <a:prstGeom prst="rect">
            <a:avLst/>
          </a:prstGeom>
        </p:spPr>
        <p:txBody>
          <a:bodyPr vert="horz"/>
          <a:lstStyle>
            <a:lvl1pPr marL="0" indent="0" algn="ctr">
              <a:lnSpc>
                <a:spcPct val="70000"/>
              </a:lnSpc>
              <a:buNone/>
              <a:defRPr sz="1800">
                <a:solidFill>
                  <a:schemeClr val="bg1"/>
                </a:solidFill>
                <a:latin typeface="Calibri"/>
                <a:cs typeface="Calibri"/>
              </a:defRPr>
            </a:lvl1pPr>
          </a:lstStyle>
          <a:p>
            <a:pPr lvl="0"/>
            <a:r>
              <a:rPr lang="en-US" dirty="0" smtClean="0"/>
              <a:t>Click to edit Master text styles</a:t>
            </a:r>
          </a:p>
        </p:txBody>
      </p:sp>
      <p:sp>
        <p:nvSpPr>
          <p:cNvPr id="24" name="Text Placeholder 15"/>
          <p:cNvSpPr>
            <a:spLocks noGrp="1"/>
          </p:cNvSpPr>
          <p:nvPr>
            <p:ph type="body" sz="quarter" idx="11"/>
          </p:nvPr>
        </p:nvSpPr>
        <p:spPr>
          <a:xfrm>
            <a:off x="3373179" y="918714"/>
            <a:ext cx="2416232" cy="274637"/>
          </a:xfrm>
          <a:prstGeom prst="rect">
            <a:avLst/>
          </a:prstGeom>
        </p:spPr>
        <p:txBody>
          <a:bodyPr vert="horz"/>
          <a:lstStyle>
            <a:lvl1pPr marL="0" indent="0" algn="ctr">
              <a:lnSpc>
                <a:spcPct val="70000"/>
              </a:lnSpc>
              <a:buNone/>
              <a:defRPr sz="1800">
                <a:solidFill>
                  <a:schemeClr val="bg1"/>
                </a:solidFill>
                <a:latin typeface="Calibri"/>
                <a:cs typeface="Calibri"/>
              </a:defRPr>
            </a:lvl1pPr>
          </a:lstStyle>
          <a:p>
            <a:pPr lvl="0"/>
            <a:r>
              <a:rPr lang="en-US" smtClean="0"/>
              <a:t>Click to edit Master text styles</a:t>
            </a:r>
          </a:p>
        </p:txBody>
      </p:sp>
      <p:sp>
        <p:nvSpPr>
          <p:cNvPr id="15" name="Text Placeholder 15"/>
          <p:cNvSpPr>
            <a:spLocks noGrp="1"/>
          </p:cNvSpPr>
          <p:nvPr>
            <p:ph type="body" sz="quarter" idx="12"/>
          </p:nvPr>
        </p:nvSpPr>
        <p:spPr>
          <a:xfrm>
            <a:off x="6270568" y="918714"/>
            <a:ext cx="2416232" cy="274637"/>
          </a:xfrm>
          <a:prstGeom prst="rect">
            <a:avLst/>
          </a:prstGeom>
        </p:spPr>
        <p:txBody>
          <a:bodyPr vert="horz"/>
          <a:lstStyle>
            <a:lvl1pPr marL="0" indent="0" algn="ctr">
              <a:lnSpc>
                <a:spcPct val="70000"/>
              </a:lnSpc>
              <a:buNone/>
              <a:defRPr sz="1800">
                <a:solidFill>
                  <a:schemeClr val="bg1"/>
                </a:solidFill>
                <a:latin typeface="Calibri"/>
                <a:cs typeface="Calibri"/>
              </a:defRPr>
            </a:lvl1pPr>
          </a:lstStyle>
          <a:p>
            <a:pPr lvl="0"/>
            <a:r>
              <a:rPr lang="en-US" smtClean="0"/>
              <a:t>Click to edit Master text styles</a:t>
            </a:r>
          </a:p>
        </p:txBody>
      </p:sp>
    </p:spTree>
    <p:extLst>
      <p:ext uri="{BB962C8B-B14F-4D97-AF65-F5344CB8AC3E}">
        <p14:creationId xmlns:p14="http://schemas.microsoft.com/office/powerpoint/2010/main" val="399356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itle/space for graph or table (see example)">
    <p:spTree>
      <p:nvGrpSpPr>
        <p:cNvPr id="1" name=""/>
        <p:cNvGrpSpPr/>
        <p:nvPr/>
      </p:nvGrpSpPr>
      <p:grpSpPr>
        <a:xfrm>
          <a:off x="0" y="0"/>
          <a:ext cx="0" cy="0"/>
          <a:chOff x="0" y="0"/>
          <a:chExt cx="0" cy="0"/>
        </a:xfrm>
      </p:grpSpPr>
      <p:grpSp>
        <p:nvGrpSpPr>
          <p:cNvPr id="7" name="Group 6"/>
          <p:cNvGrpSpPr>
            <a:grpSpLocks/>
          </p:cNvGrpSpPr>
          <p:nvPr userDrawn="1"/>
        </p:nvGrpSpPr>
        <p:grpSpPr bwMode="auto">
          <a:xfrm>
            <a:off x="295275" y="1352550"/>
            <a:ext cx="2043113" cy="2678113"/>
            <a:chOff x="2600550" y="2711638"/>
            <a:chExt cx="1800000" cy="3155762"/>
          </a:xfrm>
        </p:grpSpPr>
        <p:sp>
          <p:nvSpPr>
            <p:cNvPr id="8" name="Rounded Rectangle 7"/>
            <p:cNvSpPr/>
            <p:nvPr/>
          </p:nvSpPr>
          <p:spPr>
            <a:xfrm>
              <a:off x="2600550" y="2711638"/>
              <a:ext cx="1800000" cy="3155762"/>
            </a:xfrm>
            <a:prstGeom prst="roundRect">
              <a:avLst>
                <a:gd name="adj" fmla="val 0"/>
              </a:avLst>
            </a:prstGeom>
            <a:noFill/>
            <a:ln w="12700" cmpd="sng">
              <a:solidFill>
                <a:srgbClr val="FFFFFF">
                  <a:alpha val="23000"/>
                </a:srgb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9" name="Straight Connector 8"/>
            <p:cNvCxnSpPr/>
            <p:nvPr/>
          </p:nvCxnSpPr>
          <p:spPr>
            <a:xfrm>
              <a:off x="2779571" y="4037919"/>
              <a:ext cx="1439161" cy="0"/>
            </a:xfrm>
            <a:prstGeom prst="line">
              <a:avLst/>
            </a:prstGeom>
            <a:ln w="12700" cmpd="sng">
              <a:solidFill>
                <a:srgbClr val="FFFFFF">
                  <a:alpha val="23000"/>
                </a:srgbClr>
              </a:solidFill>
            </a:ln>
          </p:spPr>
          <p:style>
            <a:lnRef idx="1">
              <a:schemeClr val="accent1"/>
            </a:lnRef>
            <a:fillRef idx="0">
              <a:schemeClr val="accent1"/>
            </a:fillRef>
            <a:effectRef idx="0">
              <a:schemeClr val="accent1"/>
            </a:effectRef>
            <a:fontRef idx="minor">
              <a:schemeClr val="tx1"/>
            </a:fontRef>
          </p:style>
        </p:cxnSp>
      </p:grpSp>
      <p:grpSp>
        <p:nvGrpSpPr>
          <p:cNvPr id="10" name="Group 9"/>
          <p:cNvGrpSpPr>
            <a:grpSpLocks/>
          </p:cNvGrpSpPr>
          <p:nvPr userDrawn="1"/>
        </p:nvGrpSpPr>
        <p:grpSpPr bwMode="auto">
          <a:xfrm>
            <a:off x="2455863" y="1352550"/>
            <a:ext cx="2043112" cy="2678113"/>
            <a:chOff x="2600550" y="2711638"/>
            <a:chExt cx="1800000" cy="3155762"/>
          </a:xfrm>
        </p:grpSpPr>
        <p:sp>
          <p:nvSpPr>
            <p:cNvPr id="11" name="Rounded Rectangle 10"/>
            <p:cNvSpPr/>
            <p:nvPr/>
          </p:nvSpPr>
          <p:spPr>
            <a:xfrm>
              <a:off x="2600550" y="2711638"/>
              <a:ext cx="1800000" cy="3155762"/>
            </a:xfrm>
            <a:prstGeom prst="roundRect">
              <a:avLst>
                <a:gd name="adj" fmla="val 0"/>
              </a:avLst>
            </a:prstGeom>
            <a:noFill/>
            <a:ln w="12700" cmpd="sng">
              <a:solidFill>
                <a:srgbClr val="FFFFFF">
                  <a:alpha val="23000"/>
                </a:srgb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2" name="Straight Connector 11"/>
            <p:cNvCxnSpPr/>
            <p:nvPr/>
          </p:nvCxnSpPr>
          <p:spPr>
            <a:xfrm>
              <a:off x="2779571" y="4037919"/>
              <a:ext cx="1439161" cy="0"/>
            </a:xfrm>
            <a:prstGeom prst="line">
              <a:avLst/>
            </a:prstGeom>
            <a:ln w="12700" cmpd="sng">
              <a:solidFill>
                <a:srgbClr val="FFFFFF">
                  <a:alpha val="23000"/>
                </a:srgbClr>
              </a:solidFill>
            </a:ln>
          </p:spPr>
          <p:style>
            <a:lnRef idx="1">
              <a:schemeClr val="accent1"/>
            </a:lnRef>
            <a:fillRef idx="0">
              <a:schemeClr val="accent1"/>
            </a:fillRef>
            <a:effectRef idx="0">
              <a:schemeClr val="accent1"/>
            </a:effectRef>
            <a:fontRef idx="minor">
              <a:schemeClr val="tx1"/>
            </a:fontRef>
          </p:style>
        </p:cxnSp>
      </p:grpSp>
      <p:grpSp>
        <p:nvGrpSpPr>
          <p:cNvPr id="13" name="Group 12"/>
          <p:cNvGrpSpPr>
            <a:grpSpLocks/>
          </p:cNvGrpSpPr>
          <p:nvPr userDrawn="1"/>
        </p:nvGrpSpPr>
        <p:grpSpPr bwMode="auto">
          <a:xfrm>
            <a:off x="4613275" y="1352550"/>
            <a:ext cx="2043113" cy="2678113"/>
            <a:chOff x="2600550" y="2711638"/>
            <a:chExt cx="1800000" cy="3155762"/>
          </a:xfrm>
        </p:grpSpPr>
        <p:sp>
          <p:nvSpPr>
            <p:cNvPr id="14" name="Rounded Rectangle 13"/>
            <p:cNvSpPr/>
            <p:nvPr/>
          </p:nvSpPr>
          <p:spPr>
            <a:xfrm>
              <a:off x="2600550" y="2711638"/>
              <a:ext cx="1800000" cy="3155762"/>
            </a:xfrm>
            <a:prstGeom prst="roundRect">
              <a:avLst>
                <a:gd name="adj" fmla="val 0"/>
              </a:avLst>
            </a:prstGeom>
            <a:noFill/>
            <a:ln w="12700" cmpd="sng">
              <a:solidFill>
                <a:srgbClr val="FFFFFF">
                  <a:alpha val="23000"/>
                </a:srgb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5" name="Straight Connector 14"/>
            <p:cNvCxnSpPr/>
            <p:nvPr/>
          </p:nvCxnSpPr>
          <p:spPr>
            <a:xfrm>
              <a:off x="2779571" y="4037919"/>
              <a:ext cx="1439161" cy="0"/>
            </a:xfrm>
            <a:prstGeom prst="line">
              <a:avLst/>
            </a:prstGeom>
            <a:ln w="12700" cmpd="sng">
              <a:solidFill>
                <a:srgbClr val="FFFFFF">
                  <a:alpha val="23000"/>
                </a:srgbClr>
              </a:solidFill>
            </a:ln>
          </p:spPr>
          <p:style>
            <a:lnRef idx="1">
              <a:schemeClr val="accent1"/>
            </a:lnRef>
            <a:fillRef idx="0">
              <a:schemeClr val="accent1"/>
            </a:fillRef>
            <a:effectRef idx="0">
              <a:schemeClr val="accent1"/>
            </a:effectRef>
            <a:fontRef idx="minor">
              <a:schemeClr val="tx1"/>
            </a:fontRef>
          </p:style>
        </p:cxnSp>
      </p:grpSp>
      <p:grpSp>
        <p:nvGrpSpPr>
          <p:cNvPr id="17" name="Group 16"/>
          <p:cNvGrpSpPr>
            <a:grpSpLocks/>
          </p:cNvGrpSpPr>
          <p:nvPr userDrawn="1"/>
        </p:nvGrpSpPr>
        <p:grpSpPr bwMode="auto">
          <a:xfrm>
            <a:off x="6784975" y="1352550"/>
            <a:ext cx="2043113" cy="2678113"/>
            <a:chOff x="2600550" y="2711638"/>
            <a:chExt cx="1800000" cy="3155762"/>
          </a:xfrm>
        </p:grpSpPr>
        <p:sp>
          <p:nvSpPr>
            <p:cNvPr id="18" name="Rounded Rectangle 17"/>
            <p:cNvSpPr/>
            <p:nvPr/>
          </p:nvSpPr>
          <p:spPr>
            <a:xfrm>
              <a:off x="2600550" y="2711638"/>
              <a:ext cx="1800000" cy="3155762"/>
            </a:xfrm>
            <a:prstGeom prst="roundRect">
              <a:avLst>
                <a:gd name="adj" fmla="val 0"/>
              </a:avLst>
            </a:prstGeom>
            <a:noFill/>
            <a:ln w="12700" cmpd="sng">
              <a:solidFill>
                <a:srgbClr val="FFFFFF">
                  <a:alpha val="23000"/>
                </a:srgb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20" name="Straight Connector 19"/>
            <p:cNvCxnSpPr/>
            <p:nvPr/>
          </p:nvCxnSpPr>
          <p:spPr>
            <a:xfrm>
              <a:off x="2779571" y="4037919"/>
              <a:ext cx="1439161" cy="0"/>
            </a:xfrm>
            <a:prstGeom prst="line">
              <a:avLst/>
            </a:prstGeom>
            <a:ln w="12700" cmpd="sng">
              <a:solidFill>
                <a:srgbClr val="FFFFFF">
                  <a:alpha val="23000"/>
                </a:srgbClr>
              </a:solidFill>
            </a:ln>
          </p:spPr>
          <p:style>
            <a:lnRef idx="1">
              <a:schemeClr val="accent1"/>
            </a:lnRef>
            <a:fillRef idx="0">
              <a:schemeClr val="accent1"/>
            </a:fillRef>
            <a:effectRef idx="0">
              <a:schemeClr val="accent1"/>
            </a:effectRef>
            <a:fontRef idx="minor">
              <a:schemeClr val="tx1"/>
            </a:fontRef>
          </p:style>
        </p:cxnSp>
      </p:grpSp>
      <p:sp>
        <p:nvSpPr>
          <p:cNvPr id="3" name="Title 1"/>
          <p:cNvSpPr>
            <a:spLocks noGrp="1"/>
          </p:cNvSpPr>
          <p:nvPr>
            <p:ph type="title"/>
          </p:nvPr>
        </p:nvSpPr>
        <p:spPr>
          <a:xfrm>
            <a:off x="457200" y="184092"/>
            <a:ext cx="8229600" cy="627051"/>
          </a:xfrm>
          <a:prstGeom prst="rect">
            <a:avLst/>
          </a:prstGeom>
        </p:spPr>
        <p:txBody>
          <a:bodyPr vert="horz"/>
          <a:lstStyle>
            <a:lvl1pPr algn="ctr">
              <a:defRPr b="1" i="0" cap="none">
                <a:latin typeface="Calibri"/>
                <a:cs typeface="Calibri"/>
              </a:defRPr>
            </a:lvl1pPr>
          </a:lstStyle>
          <a:p>
            <a:r>
              <a:rPr lang="en-US" smtClean="0"/>
              <a:t>Click to edit Master title style</a:t>
            </a:r>
            <a:endParaRPr lang="en-US" dirty="0"/>
          </a:p>
        </p:txBody>
      </p:sp>
      <p:sp>
        <p:nvSpPr>
          <p:cNvPr id="16" name="Text Placeholder 15"/>
          <p:cNvSpPr>
            <a:spLocks noGrp="1"/>
          </p:cNvSpPr>
          <p:nvPr>
            <p:ph type="body" sz="quarter" idx="10"/>
          </p:nvPr>
        </p:nvSpPr>
        <p:spPr>
          <a:xfrm>
            <a:off x="295801" y="1072127"/>
            <a:ext cx="2043113" cy="274637"/>
          </a:xfrm>
          <a:prstGeom prst="rect">
            <a:avLst/>
          </a:prstGeom>
          <a:ln>
            <a:noFill/>
          </a:ln>
        </p:spPr>
        <p:txBody>
          <a:bodyPr vert="horz"/>
          <a:lstStyle>
            <a:lvl1pPr marL="0" indent="0" algn="ctr">
              <a:lnSpc>
                <a:spcPct val="70000"/>
              </a:lnSpc>
              <a:buNone/>
              <a:defRPr sz="1800">
                <a:solidFill>
                  <a:schemeClr val="bg1"/>
                </a:solidFill>
                <a:latin typeface="Calibri"/>
                <a:cs typeface="Calibri"/>
              </a:defRPr>
            </a:lvl1pPr>
          </a:lstStyle>
          <a:p>
            <a:pPr lvl="0"/>
            <a:r>
              <a:rPr lang="en-US" dirty="0" smtClean="0"/>
              <a:t>Click to edit Master text styles</a:t>
            </a:r>
          </a:p>
        </p:txBody>
      </p:sp>
      <p:sp>
        <p:nvSpPr>
          <p:cNvPr id="19" name="Text Placeholder 15"/>
          <p:cNvSpPr>
            <a:spLocks noGrp="1"/>
          </p:cNvSpPr>
          <p:nvPr>
            <p:ph type="body" sz="quarter" idx="13"/>
          </p:nvPr>
        </p:nvSpPr>
        <p:spPr>
          <a:xfrm>
            <a:off x="6785396" y="1062793"/>
            <a:ext cx="2043113" cy="274637"/>
          </a:xfrm>
          <a:prstGeom prst="rect">
            <a:avLst/>
          </a:prstGeom>
        </p:spPr>
        <p:txBody>
          <a:bodyPr vert="horz"/>
          <a:lstStyle>
            <a:lvl1pPr marL="0" indent="0" algn="ctr">
              <a:lnSpc>
                <a:spcPct val="70000"/>
              </a:lnSpc>
              <a:buNone/>
              <a:defRPr sz="1800">
                <a:solidFill>
                  <a:schemeClr val="bg1"/>
                </a:solidFill>
                <a:latin typeface="Calibri"/>
                <a:cs typeface="Calibri"/>
              </a:defRPr>
            </a:lvl1pPr>
          </a:lstStyle>
          <a:p>
            <a:pPr lvl="0"/>
            <a:r>
              <a:rPr lang="en-US" smtClean="0"/>
              <a:t>Click to edit Master text styles</a:t>
            </a:r>
          </a:p>
        </p:txBody>
      </p:sp>
      <p:sp>
        <p:nvSpPr>
          <p:cNvPr id="24" name="Text Placeholder 15"/>
          <p:cNvSpPr>
            <a:spLocks noGrp="1"/>
          </p:cNvSpPr>
          <p:nvPr>
            <p:ph type="body" sz="quarter" idx="14"/>
          </p:nvPr>
        </p:nvSpPr>
        <p:spPr>
          <a:xfrm>
            <a:off x="2456013" y="1072127"/>
            <a:ext cx="2043113" cy="274637"/>
          </a:xfrm>
          <a:prstGeom prst="rect">
            <a:avLst/>
          </a:prstGeom>
          <a:ln>
            <a:noFill/>
          </a:ln>
        </p:spPr>
        <p:txBody>
          <a:bodyPr vert="horz"/>
          <a:lstStyle>
            <a:lvl1pPr marL="0" indent="0" algn="ctr">
              <a:lnSpc>
                <a:spcPct val="70000"/>
              </a:lnSpc>
              <a:buNone/>
              <a:defRPr sz="1800">
                <a:solidFill>
                  <a:schemeClr val="bg1"/>
                </a:solidFill>
                <a:latin typeface="Calibri"/>
                <a:cs typeface="Calibri"/>
              </a:defRPr>
            </a:lvl1pPr>
          </a:lstStyle>
          <a:p>
            <a:pPr lvl="0"/>
            <a:r>
              <a:rPr lang="en-US" smtClean="0"/>
              <a:t>Click to edit Master text styles</a:t>
            </a:r>
          </a:p>
        </p:txBody>
      </p:sp>
      <p:sp>
        <p:nvSpPr>
          <p:cNvPr id="25" name="Text Placeholder 15"/>
          <p:cNvSpPr>
            <a:spLocks noGrp="1"/>
          </p:cNvSpPr>
          <p:nvPr>
            <p:ph type="body" sz="quarter" idx="15"/>
          </p:nvPr>
        </p:nvSpPr>
        <p:spPr>
          <a:xfrm>
            <a:off x="4613536" y="1072127"/>
            <a:ext cx="2043113" cy="274637"/>
          </a:xfrm>
          <a:prstGeom prst="rect">
            <a:avLst/>
          </a:prstGeom>
          <a:ln>
            <a:noFill/>
          </a:ln>
        </p:spPr>
        <p:txBody>
          <a:bodyPr vert="horz"/>
          <a:lstStyle>
            <a:lvl1pPr marL="0" indent="0" algn="ctr">
              <a:lnSpc>
                <a:spcPct val="70000"/>
              </a:lnSpc>
              <a:buNone/>
              <a:defRPr sz="1800">
                <a:solidFill>
                  <a:schemeClr val="bg1"/>
                </a:solidFill>
                <a:latin typeface="Calibri"/>
                <a:cs typeface="Calibri"/>
              </a:defRPr>
            </a:lvl1pPr>
          </a:lstStyle>
          <a:p>
            <a:pPr lvl="0"/>
            <a:r>
              <a:rPr lang="en-US" smtClean="0"/>
              <a:t>Click to edit Master text styles</a:t>
            </a:r>
          </a:p>
        </p:txBody>
      </p:sp>
    </p:spTree>
    <p:extLst>
      <p:ext uri="{BB962C8B-B14F-4D97-AF65-F5344CB8AC3E}">
        <p14:creationId xmlns:p14="http://schemas.microsoft.com/office/powerpoint/2010/main" val="1896329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full_title_1">
    <p:bg>
      <p:bgPr>
        <a:blipFill dpi="0" rotWithShape="0">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859502"/>
            <a:ext cx="9143999" cy="2888547"/>
          </a:xfrm>
          <a:prstGeom prst="rect">
            <a:avLst/>
          </a:prstGeom>
        </p:spPr>
        <p:txBody>
          <a:bodyPr/>
          <a:lstStyle>
            <a:lvl1pPr algn="ctr">
              <a:defRPr sz="18000" b="1" i="0" cap="none">
                <a:solidFill>
                  <a:schemeClr val="bg1"/>
                </a:solidFill>
                <a:latin typeface="Calibri"/>
                <a:cs typeface="Calibri"/>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80289247"/>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ull_title_1">
    <p:bg>
      <p:bgPr>
        <a:blipFill dpi="0" rotWithShape="0">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1714232"/>
            <a:ext cx="9144000" cy="1706233"/>
          </a:xfrm>
          <a:prstGeom prst="rect">
            <a:avLst/>
          </a:prstGeom>
        </p:spPr>
        <p:txBody>
          <a:bodyPr/>
          <a:lstStyle>
            <a:lvl1pPr algn="ctr">
              <a:defRPr sz="9000" b="1" i="0" cap="none">
                <a:solidFill>
                  <a:schemeClr val="bg1"/>
                </a:solidFill>
                <a:latin typeface="Calibri"/>
                <a:cs typeface="Calibri"/>
              </a:defRPr>
            </a:lvl1pPr>
          </a:lstStyle>
          <a:p>
            <a:r>
              <a:rPr lang="en-US" dirty="0" smtClean="0"/>
              <a:t>Click to edit Master title style</a:t>
            </a:r>
            <a:endParaRPr lang="en-US" dirty="0"/>
          </a:p>
        </p:txBody>
      </p:sp>
    </p:spTree>
    <p:extLst>
      <p:ext uri="{BB962C8B-B14F-4D97-AF65-F5344CB8AC3E}">
        <p14:creationId xmlns:p14="http://schemas.microsoft.com/office/powerpoint/2010/main" val="382508149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imary Slide Layout 2">
    <p:spTree>
      <p:nvGrpSpPr>
        <p:cNvPr id="1" name=""/>
        <p:cNvGrpSpPr/>
        <p:nvPr/>
      </p:nvGrpSpPr>
      <p:grpSpPr>
        <a:xfrm>
          <a:off x="0" y="0"/>
          <a:ext cx="0" cy="0"/>
          <a:chOff x="0" y="0"/>
          <a:chExt cx="0" cy="0"/>
        </a:xfrm>
      </p:grpSpPr>
      <p:sp>
        <p:nvSpPr>
          <p:cNvPr id="6" name="Title 1"/>
          <p:cNvSpPr>
            <a:spLocks noGrp="1"/>
          </p:cNvSpPr>
          <p:nvPr>
            <p:ph type="title"/>
          </p:nvPr>
        </p:nvSpPr>
        <p:spPr>
          <a:xfrm>
            <a:off x="457200" y="201501"/>
            <a:ext cx="8229600" cy="532905"/>
          </a:xfrm>
          <a:prstGeom prst="rect">
            <a:avLst/>
          </a:prstGeom>
        </p:spPr>
        <p:txBody>
          <a:bodyPr vert="horz"/>
          <a:lstStyle>
            <a:lvl1pPr algn="ctr">
              <a:defRPr sz="3200" b="1" cap="none">
                <a:latin typeface="Calibri"/>
                <a:cs typeface="Calibri"/>
              </a:defRPr>
            </a:lvl1pPr>
          </a:lstStyle>
          <a:p>
            <a:r>
              <a:rPr lang="en-US" smtClean="0"/>
              <a:t>Click to edit Master title style</a:t>
            </a:r>
            <a:endParaRPr lang="en-US" dirty="0"/>
          </a:p>
        </p:txBody>
      </p:sp>
      <p:sp>
        <p:nvSpPr>
          <p:cNvPr id="4" name="Text Placeholder 3"/>
          <p:cNvSpPr>
            <a:spLocks noGrp="1"/>
          </p:cNvSpPr>
          <p:nvPr>
            <p:ph type="body" sz="quarter" idx="11"/>
          </p:nvPr>
        </p:nvSpPr>
        <p:spPr>
          <a:xfrm>
            <a:off x="767844" y="930481"/>
            <a:ext cx="7623629" cy="3751469"/>
          </a:xfrm>
          <a:prstGeom prst="rect">
            <a:avLst/>
          </a:prstGeom>
        </p:spPr>
        <p:txBody>
          <a:bodyPr vert="horz"/>
          <a:lstStyle>
            <a:lvl1pPr marL="169863" indent="-169863">
              <a:lnSpc>
                <a:spcPct val="130000"/>
              </a:lnSpc>
              <a:buFont typeface="Arial"/>
              <a:buChar char="•"/>
              <a:defRPr sz="2000" baseline="0">
                <a:solidFill>
                  <a:schemeClr val="bg1"/>
                </a:solidFill>
                <a:latin typeface="Calibri"/>
                <a:cs typeface="Calibri"/>
              </a:defRPr>
            </a:lvl1pPr>
            <a:lvl2pPr marL="741363" indent="-284163" algn="l">
              <a:lnSpc>
                <a:spcPct val="130000"/>
              </a:lnSpc>
              <a:buClr>
                <a:schemeClr val="bg1">
                  <a:lumMod val="85000"/>
                </a:schemeClr>
              </a:buClr>
              <a:buSzPct val="66000"/>
              <a:buFontTx/>
              <a:buBlip>
                <a:blip r:embed="rId2"/>
              </a:buBlip>
              <a:defRPr sz="2000" baseline="0">
                <a:solidFill>
                  <a:schemeClr val="bg1"/>
                </a:solidFill>
                <a:latin typeface="Calibri"/>
                <a:cs typeface="Calibri"/>
              </a:defRPr>
            </a:lvl2pPr>
            <a:lvl3pPr marL="741363" indent="-284163" algn="l">
              <a:lnSpc>
                <a:spcPct val="130000"/>
              </a:lnSpc>
              <a:buClr>
                <a:schemeClr val="bg1">
                  <a:lumMod val="85000"/>
                </a:schemeClr>
              </a:buClr>
              <a:buSzPct val="66000"/>
              <a:buFontTx/>
              <a:buBlip>
                <a:blip r:embed="rId2"/>
              </a:buBlip>
              <a:defRPr sz="2000" baseline="0">
                <a:solidFill>
                  <a:schemeClr val="bg1"/>
                </a:solidFill>
                <a:latin typeface="Calibri"/>
                <a:cs typeface="Calibri"/>
              </a:defRPr>
            </a:lvl3pPr>
            <a:lvl4pPr marL="744538" indent="-287338" algn="l">
              <a:lnSpc>
                <a:spcPct val="130000"/>
              </a:lnSpc>
              <a:buClr>
                <a:schemeClr val="bg1">
                  <a:lumMod val="85000"/>
                </a:schemeClr>
              </a:buClr>
              <a:buSzPct val="66000"/>
              <a:buFontTx/>
              <a:buBlip>
                <a:blip r:embed="rId2"/>
              </a:buBlip>
              <a:defRPr sz="2000">
                <a:solidFill>
                  <a:schemeClr val="bg1"/>
                </a:solidFill>
                <a:latin typeface="Calibri"/>
                <a:cs typeface="Calibri"/>
              </a:defRPr>
            </a:lvl4pPr>
            <a:lvl5pPr marL="741363" indent="-284163" algn="l">
              <a:lnSpc>
                <a:spcPct val="130000"/>
              </a:lnSpc>
              <a:buClr>
                <a:schemeClr val="bg1">
                  <a:lumMod val="85000"/>
                </a:schemeClr>
              </a:buClr>
              <a:buSzPct val="66000"/>
              <a:buFontTx/>
              <a:buBlip>
                <a:blip r:embed="rId2"/>
              </a:buBlip>
              <a:defRPr sz="2000">
                <a:solidFill>
                  <a:schemeClr val="bg1"/>
                </a:solidFill>
                <a:latin typeface="Calibri"/>
                <a:cs typeface="Calibri"/>
              </a:defRPr>
            </a:lvl5pPr>
            <a:lvl6pPr marL="741363" indent="-284163" algn="l">
              <a:lnSpc>
                <a:spcPct val="130000"/>
              </a:lnSpc>
              <a:buClr>
                <a:schemeClr val="bg1"/>
              </a:buClr>
              <a:buSzPct val="40000"/>
              <a:buFont typeface="Wingdings" charset="2"/>
              <a:buChar char=""/>
              <a:defRPr>
                <a:solidFill>
                  <a:schemeClr val="bg1"/>
                </a:solidFill>
                <a:latin typeface="Source Sans Pro"/>
                <a:cs typeface="Source Sans Pro"/>
              </a:defRPr>
            </a:lvl6pPr>
            <a:lvl7pPr marL="285750" indent="0">
              <a:buClr>
                <a:schemeClr val="bg1">
                  <a:lumMod val="85000"/>
                </a:schemeClr>
              </a:buClr>
              <a:buFont typeface="Arial"/>
              <a:buNone/>
              <a:defRPr>
                <a:solidFill>
                  <a:schemeClr val="bg1"/>
                </a:solidFill>
                <a:latin typeface="Source Sans Pro"/>
                <a:cs typeface="Source Sans Pro"/>
              </a:defRPr>
            </a:lvl7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extLst>
      <p:ext uri="{BB962C8B-B14F-4D97-AF65-F5344CB8AC3E}">
        <p14:creationId xmlns:p14="http://schemas.microsoft.com/office/powerpoint/2010/main" val="49658128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imary Slide Layout">
    <p:bg>
      <p:bgPr>
        <a:blipFill dpi="0" rotWithShape="0">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457200" y="201501"/>
            <a:ext cx="8229600" cy="532905"/>
          </a:xfrm>
          <a:prstGeom prst="rect">
            <a:avLst/>
          </a:prstGeom>
        </p:spPr>
        <p:txBody>
          <a:bodyPr vert="horz"/>
          <a:lstStyle>
            <a:lvl1pPr algn="ctr">
              <a:defRPr sz="3200" b="1" i="0" cap="none">
                <a:latin typeface="Calibri"/>
                <a:cs typeface="Calibri"/>
              </a:defRPr>
            </a:lvl1pPr>
          </a:lstStyle>
          <a:p>
            <a:r>
              <a:rPr lang="en-US" dirty="0" smtClean="0"/>
              <a:t>Click to edit Master title style</a:t>
            </a:r>
            <a:endParaRPr lang="en-US" dirty="0"/>
          </a:p>
        </p:txBody>
      </p:sp>
      <p:sp>
        <p:nvSpPr>
          <p:cNvPr id="4" name="Text Placeholder 3"/>
          <p:cNvSpPr>
            <a:spLocks noGrp="1"/>
          </p:cNvSpPr>
          <p:nvPr>
            <p:ph type="body" sz="quarter" idx="11"/>
          </p:nvPr>
        </p:nvSpPr>
        <p:spPr>
          <a:xfrm>
            <a:off x="767844" y="930481"/>
            <a:ext cx="7623629" cy="3751469"/>
          </a:xfrm>
          <a:prstGeom prst="rect">
            <a:avLst/>
          </a:prstGeom>
        </p:spPr>
        <p:txBody>
          <a:bodyPr vert="horz"/>
          <a:lstStyle>
            <a:lvl1pPr marL="169863" indent="-169863">
              <a:lnSpc>
                <a:spcPct val="130000"/>
              </a:lnSpc>
              <a:buFont typeface="Arial"/>
              <a:buChar char="•"/>
              <a:defRPr sz="2000" baseline="0">
                <a:solidFill>
                  <a:schemeClr val="bg1"/>
                </a:solidFill>
                <a:latin typeface="Calibri"/>
                <a:cs typeface="Calibri"/>
              </a:defRPr>
            </a:lvl1pPr>
            <a:lvl2pPr marL="741363" indent="-284163" algn="l">
              <a:lnSpc>
                <a:spcPct val="130000"/>
              </a:lnSpc>
              <a:buClr>
                <a:schemeClr val="bg1">
                  <a:lumMod val="85000"/>
                </a:schemeClr>
              </a:buClr>
              <a:buSzPct val="66000"/>
              <a:buFontTx/>
              <a:buBlip>
                <a:blip r:embed="rId3"/>
              </a:buBlip>
              <a:defRPr sz="2000" baseline="0">
                <a:solidFill>
                  <a:schemeClr val="bg1"/>
                </a:solidFill>
                <a:latin typeface="Calibri"/>
                <a:cs typeface="Calibri"/>
              </a:defRPr>
            </a:lvl2pPr>
            <a:lvl3pPr marL="741363" indent="-284163" algn="l">
              <a:lnSpc>
                <a:spcPct val="130000"/>
              </a:lnSpc>
              <a:buClr>
                <a:schemeClr val="bg1">
                  <a:lumMod val="85000"/>
                </a:schemeClr>
              </a:buClr>
              <a:buSzPct val="66000"/>
              <a:buFontTx/>
              <a:buBlip>
                <a:blip r:embed="rId3"/>
              </a:buBlip>
              <a:defRPr sz="2000" baseline="0">
                <a:solidFill>
                  <a:schemeClr val="bg1"/>
                </a:solidFill>
                <a:latin typeface="Calibri"/>
                <a:cs typeface="Calibri"/>
              </a:defRPr>
            </a:lvl3pPr>
            <a:lvl4pPr marL="744538" indent="-287338" algn="l">
              <a:lnSpc>
                <a:spcPct val="130000"/>
              </a:lnSpc>
              <a:buClr>
                <a:schemeClr val="bg1">
                  <a:lumMod val="85000"/>
                </a:schemeClr>
              </a:buClr>
              <a:buSzPct val="66000"/>
              <a:buFontTx/>
              <a:buBlip>
                <a:blip r:embed="rId3"/>
              </a:buBlip>
              <a:defRPr sz="2000">
                <a:solidFill>
                  <a:schemeClr val="bg1"/>
                </a:solidFill>
                <a:latin typeface="Calibri"/>
                <a:cs typeface="Calibri"/>
              </a:defRPr>
            </a:lvl4pPr>
            <a:lvl5pPr marL="741363" indent="-284163" algn="l">
              <a:lnSpc>
                <a:spcPct val="130000"/>
              </a:lnSpc>
              <a:buClr>
                <a:schemeClr val="bg1">
                  <a:lumMod val="85000"/>
                </a:schemeClr>
              </a:buClr>
              <a:buSzPct val="66000"/>
              <a:buFontTx/>
              <a:buBlip>
                <a:blip r:embed="rId3"/>
              </a:buBlip>
              <a:defRPr sz="2000">
                <a:solidFill>
                  <a:schemeClr val="bg1"/>
                </a:solidFill>
                <a:latin typeface="Calibri"/>
                <a:cs typeface="Calibri"/>
              </a:defRPr>
            </a:lvl5pPr>
            <a:lvl6pPr marL="741363" indent="-284163" algn="l">
              <a:lnSpc>
                <a:spcPct val="130000"/>
              </a:lnSpc>
              <a:buClr>
                <a:schemeClr val="bg1"/>
              </a:buClr>
              <a:buSzPct val="40000"/>
              <a:buFont typeface="Wingdings" charset="2"/>
              <a:buChar char=""/>
              <a:defRPr>
                <a:solidFill>
                  <a:schemeClr val="bg1"/>
                </a:solidFill>
                <a:latin typeface="Source Sans Pro"/>
                <a:cs typeface="Source Sans Pro"/>
              </a:defRPr>
            </a:lvl6pPr>
            <a:lvl7pPr marL="285750" indent="0">
              <a:buClr>
                <a:schemeClr val="bg1">
                  <a:lumMod val="85000"/>
                </a:schemeClr>
              </a:buClr>
              <a:buFont typeface="Arial"/>
              <a:buNone/>
              <a:defRPr>
                <a:solidFill>
                  <a:schemeClr val="bg1"/>
                </a:solidFill>
                <a:latin typeface="Source Sans Pro"/>
                <a:cs typeface="Source Sans Pro"/>
              </a:defRPr>
            </a:lvl7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extLst>
      <p:ext uri="{BB962C8B-B14F-4D97-AF65-F5344CB8AC3E}">
        <p14:creationId xmlns:p14="http://schemas.microsoft.com/office/powerpoint/2010/main" val="271964081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oints">
    <p:bg>
      <p:bgPr>
        <a:blipFill dpi="0" rotWithShape="0">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619132"/>
            <a:ext cx="8229600" cy="627051"/>
          </a:xfrm>
          <a:prstGeom prst="rect">
            <a:avLst/>
          </a:prstGeom>
        </p:spPr>
        <p:txBody>
          <a:bodyPr vert="horz"/>
          <a:lstStyle>
            <a:lvl1pPr algn="ctr">
              <a:defRPr b="1" i="0" cap="none">
                <a:latin typeface="Calibri"/>
                <a:cs typeface="Calibri"/>
              </a:defRPr>
            </a:lvl1pPr>
          </a:lstStyle>
          <a:p>
            <a:r>
              <a:rPr lang="en-US" smtClean="0"/>
              <a:t>Click to edit Master title style</a:t>
            </a:r>
            <a:endParaRPr lang="en-US" dirty="0"/>
          </a:p>
        </p:txBody>
      </p:sp>
      <p:sp>
        <p:nvSpPr>
          <p:cNvPr id="5" name="Text Placeholder 3"/>
          <p:cNvSpPr>
            <a:spLocks noGrp="1"/>
          </p:cNvSpPr>
          <p:nvPr>
            <p:ph type="body" sz="quarter" idx="11"/>
          </p:nvPr>
        </p:nvSpPr>
        <p:spPr>
          <a:xfrm>
            <a:off x="1091608" y="1246183"/>
            <a:ext cx="6971670" cy="3430651"/>
          </a:xfrm>
          <a:prstGeom prst="rect">
            <a:avLst/>
          </a:prstGeom>
        </p:spPr>
        <p:txBody>
          <a:bodyPr vert="horz"/>
          <a:lstStyle>
            <a:lvl1pPr marL="169863" indent="-169863">
              <a:lnSpc>
                <a:spcPct val="130000"/>
              </a:lnSpc>
              <a:buFont typeface="Arial"/>
              <a:buChar char="•"/>
              <a:defRPr sz="2000" baseline="0">
                <a:solidFill>
                  <a:schemeClr val="bg1"/>
                </a:solidFill>
                <a:latin typeface="Calibri"/>
                <a:cs typeface="Calibri"/>
              </a:defRPr>
            </a:lvl1pPr>
            <a:lvl2pPr marL="741363" indent="-284163" algn="l">
              <a:lnSpc>
                <a:spcPct val="130000"/>
              </a:lnSpc>
              <a:buClr>
                <a:schemeClr val="bg1">
                  <a:lumMod val="85000"/>
                </a:schemeClr>
              </a:buClr>
              <a:buSzPct val="66000"/>
              <a:buFontTx/>
              <a:buBlip>
                <a:blip r:embed="rId3"/>
              </a:buBlip>
              <a:defRPr sz="2000" baseline="0">
                <a:solidFill>
                  <a:schemeClr val="bg1"/>
                </a:solidFill>
                <a:latin typeface="Calibri"/>
                <a:cs typeface="Calibri"/>
              </a:defRPr>
            </a:lvl2pPr>
            <a:lvl3pPr marL="741363" indent="-284163" algn="l">
              <a:lnSpc>
                <a:spcPct val="130000"/>
              </a:lnSpc>
              <a:buClr>
                <a:schemeClr val="bg1">
                  <a:lumMod val="85000"/>
                </a:schemeClr>
              </a:buClr>
              <a:buSzPct val="66000"/>
              <a:buFontTx/>
              <a:buBlip>
                <a:blip r:embed="rId3"/>
              </a:buBlip>
              <a:defRPr sz="2000" baseline="0">
                <a:solidFill>
                  <a:schemeClr val="bg1"/>
                </a:solidFill>
                <a:latin typeface="Calibri"/>
                <a:cs typeface="Calibri"/>
              </a:defRPr>
            </a:lvl3pPr>
            <a:lvl4pPr marL="744538" indent="-287338" algn="l">
              <a:lnSpc>
                <a:spcPct val="130000"/>
              </a:lnSpc>
              <a:buClr>
                <a:schemeClr val="bg1">
                  <a:lumMod val="85000"/>
                </a:schemeClr>
              </a:buClr>
              <a:buSzPct val="66000"/>
              <a:buFontTx/>
              <a:buBlip>
                <a:blip r:embed="rId3"/>
              </a:buBlip>
              <a:defRPr sz="2000">
                <a:solidFill>
                  <a:schemeClr val="bg1"/>
                </a:solidFill>
                <a:latin typeface="Calibri"/>
                <a:cs typeface="Calibri"/>
              </a:defRPr>
            </a:lvl4pPr>
            <a:lvl5pPr marL="741363" indent="-284163" algn="l">
              <a:lnSpc>
                <a:spcPct val="130000"/>
              </a:lnSpc>
              <a:buClr>
                <a:schemeClr val="bg1">
                  <a:lumMod val="85000"/>
                </a:schemeClr>
              </a:buClr>
              <a:buSzPct val="66000"/>
              <a:buFontTx/>
              <a:buBlip>
                <a:blip r:embed="rId3"/>
              </a:buBlip>
              <a:defRPr sz="2000">
                <a:solidFill>
                  <a:schemeClr val="bg1"/>
                </a:solidFill>
                <a:latin typeface="Calibri"/>
                <a:cs typeface="Calibri"/>
              </a:defRPr>
            </a:lvl5pPr>
            <a:lvl6pPr marL="741363" indent="-284163" algn="l">
              <a:lnSpc>
                <a:spcPct val="130000"/>
              </a:lnSpc>
              <a:buClr>
                <a:schemeClr val="bg1"/>
              </a:buClr>
              <a:buSzPct val="40000"/>
              <a:buFont typeface="Wingdings" charset="2"/>
              <a:buChar char=""/>
              <a:defRPr>
                <a:solidFill>
                  <a:schemeClr val="bg1"/>
                </a:solidFill>
                <a:latin typeface="Source Sans Pro"/>
                <a:cs typeface="Source Sans Pro"/>
              </a:defRPr>
            </a:lvl6pPr>
            <a:lvl7pPr marL="285750" indent="0">
              <a:buClr>
                <a:schemeClr val="bg1">
                  <a:lumMod val="85000"/>
                </a:schemeClr>
              </a:buClr>
              <a:buFont typeface="Arial"/>
              <a:buNone/>
              <a:defRPr>
                <a:solidFill>
                  <a:schemeClr val="bg1"/>
                </a:solidFill>
                <a:latin typeface="Source Sans Pro"/>
                <a:cs typeface="Source Sans Pro"/>
              </a:defRPr>
            </a:lvl7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extLst>
      <p:ext uri="{BB962C8B-B14F-4D97-AF65-F5344CB8AC3E}">
        <p14:creationId xmlns:p14="http://schemas.microsoft.com/office/powerpoint/2010/main" val="246138122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oints 2">
    <p:bg>
      <p:bgPr>
        <a:blipFill dpi="0" rotWithShape="0">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258552"/>
            <a:ext cx="8229600" cy="502708"/>
          </a:xfrm>
          <a:prstGeom prst="rect">
            <a:avLst/>
          </a:prstGeom>
        </p:spPr>
        <p:txBody>
          <a:bodyPr vert="horz"/>
          <a:lstStyle>
            <a:lvl1pPr algn="ctr">
              <a:defRPr sz="3200" b="1" i="0" cap="none">
                <a:solidFill>
                  <a:schemeClr val="bg1"/>
                </a:solidFill>
                <a:latin typeface="Calibri"/>
                <a:cs typeface="Calibri"/>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919163" y="3778757"/>
            <a:ext cx="7400925" cy="819150"/>
          </a:xfrm>
          <a:prstGeom prst="rect">
            <a:avLst/>
          </a:prstGeom>
        </p:spPr>
        <p:txBody>
          <a:bodyPr vert="horz"/>
          <a:lstStyle>
            <a:lvl1pPr marL="0" indent="0" algn="ctr">
              <a:lnSpc>
                <a:spcPct val="90000"/>
              </a:lnSpc>
              <a:buNone/>
              <a:defRPr sz="2000" baseline="0">
                <a:solidFill>
                  <a:schemeClr val="bg1">
                    <a:lumMod val="95000"/>
                  </a:schemeClr>
                </a:solidFill>
                <a:latin typeface="Calibri"/>
                <a:cs typeface="Calibri"/>
              </a:defRPr>
            </a:lvl1pPr>
          </a:lstStyle>
          <a:p>
            <a:pPr lvl="0"/>
            <a:r>
              <a:rPr lang="en-US" dirty="0" smtClean="0"/>
              <a:t>Click to edit Master text style</a:t>
            </a:r>
          </a:p>
        </p:txBody>
      </p:sp>
    </p:spTree>
    <p:extLst>
      <p:ext uri="{BB962C8B-B14F-4D97-AF65-F5344CB8AC3E}">
        <p14:creationId xmlns:p14="http://schemas.microsoft.com/office/powerpoint/2010/main" val="57088197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verse Points">
    <p:bg>
      <p:bgPr>
        <a:blipFill dpi="0" rotWithShape="0">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258551"/>
            <a:ext cx="8229600" cy="520205"/>
          </a:xfrm>
          <a:prstGeom prst="rect">
            <a:avLst/>
          </a:prstGeom>
        </p:spPr>
        <p:txBody>
          <a:bodyPr vert="horz"/>
          <a:lstStyle>
            <a:lvl1pPr algn="ctr">
              <a:defRPr sz="3200" b="1" i="0" cap="none">
                <a:solidFill>
                  <a:schemeClr val="tx2">
                    <a:lumMod val="50000"/>
                  </a:schemeClr>
                </a:solidFill>
                <a:latin typeface="Calibri"/>
                <a:cs typeface="Calibri"/>
              </a:defRPr>
            </a:lvl1pPr>
          </a:lstStyle>
          <a:p>
            <a:r>
              <a:rPr lang="en-US" dirty="0" smtClean="0"/>
              <a:t>Click to edit Master title style</a:t>
            </a:r>
            <a:endParaRPr lang="en-US" dirty="0"/>
          </a:p>
        </p:txBody>
      </p:sp>
      <p:sp>
        <p:nvSpPr>
          <p:cNvPr id="9" name="Text Placeholder 8"/>
          <p:cNvSpPr>
            <a:spLocks noGrp="1"/>
          </p:cNvSpPr>
          <p:nvPr>
            <p:ph type="body" sz="quarter" idx="10"/>
          </p:nvPr>
        </p:nvSpPr>
        <p:spPr>
          <a:xfrm>
            <a:off x="919163" y="3790740"/>
            <a:ext cx="7400925" cy="1268031"/>
          </a:xfrm>
          <a:prstGeom prst="rect">
            <a:avLst/>
          </a:prstGeom>
        </p:spPr>
        <p:txBody>
          <a:bodyPr vert="horz"/>
          <a:lstStyle>
            <a:lvl1pPr marL="0" indent="0" algn="ctr">
              <a:lnSpc>
                <a:spcPct val="90000"/>
              </a:lnSpc>
              <a:buNone/>
              <a:defRPr sz="2000" baseline="0">
                <a:solidFill>
                  <a:schemeClr val="accent1">
                    <a:lumMod val="75000"/>
                  </a:schemeClr>
                </a:solidFill>
                <a:latin typeface="Calibri"/>
                <a:cs typeface="Calibri"/>
              </a:defRPr>
            </a:lvl1pPr>
            <a:lvl2pPr marL="457200" indent="0" algn="ctr">
              <a:buFontTx/>
              <a:buNone/>
              <a:defRPr>
                <a:latin typeface="Source Sans Pro"/>
                <a:cs typeface="Source Sans Pro"/>
              </a:defRPr>
            </a:lvl2pPr>
            <a:lvl3pPr marL="914400" indent="0" algn="ctr">
              <a:buFontTx/>
              <a:buNone/>
              <a:defRPr>
                <a:latin typeface="Source Sans Pro"/>
                <a:cs typeface="Source Sans Pro"/>
              </a:defRPr>
            </a:lvl3pPr>
            <a:lvl4pPr marL="1371600" indent="0" algn="ctr">
              <a:buFontTx/>
              <a:buNone/>
              <a:defRPr>
                <a:latin typeface="Source Sans Pro"/>
                <a:cs typeface="Source Sans Pro"/>
              </a:defRPr>
            </a:lvl4pPr>
            <a:lvl5pPr marL="1828800" indent="0" algn="ctr">
              <a:buFontTx/>
              <a:buNone/>
              <a:defRPr>
                <a:latin typeface="Source Sans Pro"/>
                <a:cs typeface="Source Sans Pro"/>
              </a:defRPr>
            </a:lvl5pPr>
          </a:lstStyle>
          <a:p>
            <a:pPr lvl="0"/>
            <a:r>
              <a:rPr lang="en-US" dirty="0" smtClean="0"/>
              <a:t>Click to edit Master text styles</a:t>
            </a:r>
          </a:p>
        </p:txBody>
      </p:sp>
    </p:spTree>
    <p:extLst>
      <p:ext uri="{BB962C8B-B14F-4D97-AF65-F5344CB8AC3E}">
        <p14:creationId xmlns:p14="http://schemas.microsoft.com/office/powerpoint/2010/main" val="153425691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oints 3">
    <p:bg>
      <p:bgPr>
        <a:blipFill dpi="0" rotWithShape="0">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66197"/>
            <a:ext cx="8229600" cy="502708"/>
          </a:xfrm>
          <a:prstGeom prst="rect">
            <a:avLst/>
          </a:prstGeom>
        </p:spPr>
        <p:txBody>
          <a:bodyPr vert="horz"/>
          <a:lstStyle>
            <a:lvl1pPr algn="ctr">
              <a:defRPr sz="3200" b="1" i="0" cap="none">
                <a:solidFill>
                  <a:schemeClr val="bg1"/>
                </a:solidFill>
                <a:latin typeface="Calibri"/>
                <a:cs typeface="Calibri"/>
              </a:defRPr>
            </a:lvl1pPr>
          </a:lstStyle>
          <a:p>
            <a:r>
              <a:rPr lang="en-US" dirty="0" smtClean="0"/>
              <a:t>Click to edit Master title style</a:t>
            </a:r>
            <a:endParaRPr lang="en-US" dirty="0"/>
          </a:p>
        </p:txBody>
      </p:sp>
      <p:sp>
        <p:nvSpPr>
          <p:cNvPr id="9" name="Text Placeholder 8"/>
          <p:cNvSpPr>
            <a:spLocks noGrp="1"/>
          </p:cNvSpPr>
          <p:nvPr>
            <p:ph type="body" sz="quarter" idx="10"/>
          </p:nvPr>
        </p:nvSpPr>
        <p:spPr>
          <a:xfrm>
            <a:off x="919163" y="1086402"/>
            <a:ext cx="7400925" cy="819150"/>
          </a:xfrm>
          <a:prstGeom prst="rect">
            <a:avLst/>
          </a:prstGeom>
        </p:spPr>
        <p:txBody>
          <a:bodyPr vert="horz"/>
          <a:lstStyle>
            <a:lvl1pPr marL="0" indent="0" algn="ctr">
              <a:lnSpc>
                <a:spcPct val="90000"/>
              </a:lnSpc>
              <a:buNone/>
              <a:defRPr sz="2000" baseline="0">
                <a:solidFill>
                  <a:schemeClr val="bg1">
                    <a:lumMod val="95000"/>
                  </a:schemeClr>
                </a:solidFill>
                <a:latin typeface="Calibri"/>
                <a:cs typeface="Calibri"/>
              </a:defRPr>
            </a:lvl1pPr>
          </a:lstStyle>
          <a:p>
            <a:pPr lvl="0"/>
            <a:r>
              <a:rPr lang="en-US" dirty="0" smtClean="0"/>
              <a:t>Click to edit Master text style</a:t>
            </a:r>
          </a:p>
        </p:txBody>
      </p:sp>
    </p:spTree>
    <p:extLst>
      <p:ext uri="{BB962C8B-B14F-4D97-AF65-F5344CB8AC3E}">
        <p14:creationId xmlns:p14="http://schemas.microsoft.com/office/powerpoint/2010/main" val="122695781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everse Points 2">
    <p:bg>
      <p:bgPr>
        <a:blipFill dpi="0" rotWithShape="0">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66197"/>
            <a:ext cx="8229600" cy="502708"/>
          </a:xfrm>
          <a:prstGeom prst="rect">
            <a:avLst/>
          </a:prstGeom>
        </p:spPr>
        <p:txBody>
          <a:bodyPr vert="horz"/>
          <a:lstStyle>
            <a:lvl1pPr algn="ctr">
              <a:defRPr sz="3200" b="1" cap="none">
                <a:solidFill>
                  <a:schemeClr val="tx2">
                    <a:lumMod val="50000"/>
                  </a:schemeClr>
                </a:solidFill>
                <a:latin typeface="Calibri"/>
                <a:cs typeface="Calibri"/>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919163" y="1086402"/>
            <a:ext cx="7400925" cy="819150"/>
          </a:xfrm>
          <a:prstGeom prst="rect">
            <a:avLst/>
          </a:prstGeom>
        </p:spPr>
        <p:txBody>
          <a:bodyPr vert="horz"/>
          <a:lstStyle>
            <a:lvl1pPr marL="0" indent="0" algn="ctr">
              <a:lnSpc>
                <a:spcPct val="90000"/>
              </a:lnSpc>
              <a:buNone/>
              <a:defRPr sz="2000" baseline="0">
                <a:solidFill>
                  <a:schemeClr val="accent1">
                    <a:lumMod val="75000"/>
                  </a:schemeClr>
                </a:solidFill>
                <a:latin typeface="Calibri"/>
                <a:cs typeface="Calibri"/>
              </a:defRPr>
            </a:lvl1pPr>
          </a:lstStyle>
          <a:p>
            <a:pPr lvl="0"/>
            <a:r>
              <a:rPr lang="en-US" dirty="0" smtClean="0"/>
              <a:t>Click to edit Master text styles</a:t>
            </a:r>
          </a:p>
        </p:txBody>
      </p:sp>
    </p:spTree>
    <p:extLst>
      <p:ext uri="{BB962C8B-B14F-4D97-AF65-F5344CB8AC3E}">
        <p14:creationId xmlns:p14="http://schemas.microsoft.com/office/powerpoint/2010/main" val="142818839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27"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69" r:id="rId1"/>
    <p:sldLayoutId id="2147483870" r:id="rId2"/>
    <p:sldLayoutId id="2147483865"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 id="2147483882" r:id="rId15"/>
    <p:sldLayoutId id="2147483883" r:id="rId16"/>
    <p:sldLayoutId id="2147483884" r:id="rId17"/>
    <p:sldLayoutId id="2147483866" r:id="rId18"/>
    <p:sldLayoutId id="2147483867" r:id="rId19"/>
    <p:sldLayoutId id="2147483868" r:id="rId20"/>
    <p:sldLayoutId id="2147483885" r:id="rId21"/>
    <p:sldLayoutId id="2147483886" r:id="rId22"/>
    <p:sldLayoutId id="2147483887" r:id="rId23"/>
    <p:sldLayoutId id="2147483888" r:id="rId24"/>
    <p:sldLayoutId id="2147483889" r:id="rId25"/>
  </p:sldLayoutIdLst>
  <p:timing>
    <p:tnLst>
      <p:par>
        <p:cTn id="1" dur="indefinite" restart="never" nodeType="tmRoot"/>
      </p:par>
    </p:tnLst>
  </p:timing>
  <p:txStyles>
    <p:titleStyle>
      <a:lvl1pPr algn="r" defTabSz="457200" rtl="0" eaLnBrk="0" fontAlgn="base" hangingPunct="0">
        <a:spcBef>
          <a:spcPct val="0"/>
        </a:spcBef>
        <a:spcAft>
          <a:spcPct val="0"/>
        </a:spcAft>
        <a:defRPr sz="2800" kern="1200" cap="all">
          <a:solidFill>
            <a:schemeClr val="bg1"/>
          </a:solidFill>
          <a:latin typeface="Source Sans Pro Black"/>
          <a:ea typeface="ＭＳ Ｐゴシック" charset="0"/>
          <a:cs typeface="ＭＳ Ｐゴシック" charset="0"/>
        </a:defRPr>
      </a:lvl1pPr>
      <a:lvl2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2pPr>
      <a:lvl3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3pPr>
      <a:lvl4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4pPr>
      <a:lvl5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5pPr>
      <a:lvl6pPr marL="4572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6pPr>
      <a:lvl7pPr marL="9144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7pPr>
      <a:lvl8pPr marL="13716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8pPr>
      <a:lvl9pPr marL="18288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8.xm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5.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85.jpg"/></Relationships>
</file>

<file path=ppt/slides/_rels/slide4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85.jp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90.jpg"/></Relationships>
</file>

<file path=ppt/slides/_rels/slide4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91.jp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89.jpeg"/></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1.xml"/><Relationship Id="rId1" Type="http://schemas.openxmlformats.org/officeDocument/2006/relationships/slideLayout" Target="../slideLayouts/slideLayout10.xml"/><Relationship Id="rId5" Type="http://schemas.openxmlformats.org/officeDocument/2006/relationships/image" Target="../media/image96.png"/><Relationship Id="rId4" Type="http://schemas.openxmlformats.org/officeDocument/2006/relationships/image" Target="../media/image95.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54151"/>
            <a:ext cx="8229600" cy="532905"/>
          </a:xfrm>
        </p:spPr>
        <p:txBody>
          <a:bodyPr/>
          <a:lstStyle/>
          <a:p>
            <a:r>
              <a:rPr lang="en-US" b="0" dirty="0" smtClean="0">
                <a:latin typeface="Segoe UI" panose="020B0502040204020203" pitchFamily="34" charset="0"/>
                <a:cs typeface="Segoe UI" panose="020B0502040204020203" pitchFamily="34" charset="0"/>
              </a:rPr>
              <a:t>Enabling Developers to Create Native</a:t>
            </a:r>
            <a:br>
              <a:rPr lang="en-US" b="0" dirty="0" smtClean="0">
                <a:latin typeface="Segoe UI" panose="020B0502040204020203" pitchFamily="34" charset="0"/>
                <a:cs typeface="Segoe UI" panose="020B0502040204020203" pitchFamily="34" charset="0"/>
              </a:rPr>
            </a:br>
            <a:r>
              <a:rPr lang="en-US" b="0" dirty="0" smtClean="0">
                <a:latin typeface="Segoe UI" panose="020B0502040204020203" pitchFamily="34" charset="0"/>
                <a:cs typeface="Segoe UI" panose="020B0502040204020203" pitchFamily="34" charset="0"/>
              </a:rPr>
              <a:t>iOS, Android, Mac, &amp; Windows apps in C#</a:t>
            </a:r>
            <a:endParaRPr lang="en-US" b="0" dirty="0">
              <a:latin typeface="Segoe UI" panose="020B0502040204020203" pitchFamily="34" charset="0"/>
              <a:cs typeface="Segoe UI" panose="020B0502040204020203" pitchFamily="34" charset="0"/>
            </a:endParaRPr>
          </a:p>
        </p:txBody>
      </p:sp>
      <p:sp>
        <p:nvSpPr>
          <p:cNvPr id="3" name="Text Placeholder 2"/>
          <p:cNvSpPr>
            <a:spLocks noGrp="1"/>
          </p:cNvSpPr>
          <p:nvPr>
            <p:ph type="body" sz="quarter" idx="11"/>
          </p:nvPr>
        </p:nvSpPr>
        <p:spPr>
          <a:xfrm>
            <a:off x="4606472" y="3605214"/>
            <a:ext cx="3846966" cy="1438687"/>
          </a:xfrm>
        </p:spPr>
        <p:txBody>
          <a:bodyPr anchor="b"/>
          <a:lstStyle/>
          <a:p>
            <a:pPr marL="0" indent="0" algn="r">
              <a:buNone/>
            </a:pPr>
            <a:r>
              <a:rPr lang="en-US" sz="1400" dirty="0" smtClean="0"/>
              <a:t>Allan Pead</a:t>
            </a:r>
            <a:endParaRPr lang="en-US" sz="1400" dirty="0" smtClean="0"/>
          </a:p>
          <a:p>
            <a:pPr marL="0" indent="0" algn="r">
              <a:buNone/>
            </a:pPr>
            <a:r>
              <a:rPr lang="en-US" sz="1400" dirty="0" smtClean="0"/>
              <a:t>apead@adsoftsystems.co.za</a:t>
            </a:r>
            <a:endParaRPr lang="en-US" sz="1400" dirty="0" smtClean="0">
              <a:latin typeface="Calibri"/>
              <a:cs typeface="Calibri"/>
            </a:endParaRPr>
          </a:p>
          <a:p>
            <a:pPr marL="0" indent="0" algn="r">
              <a:buNone/>
            </a:pPr>
            <a:r>
              <a:rPr lang="en-US" sz="1400" dirty="0" smtClean="0"/>
              <a:t>www.adsoftsystems.co.za</a:t>
            </a:r>
            <a:endParaRPr lang="en-US" sz="1400" dirty="0" smtClean="0"/>
          </a:p>
          <a:p>
            <a:pPr marL="0" indent="0" algn="r">
              <a:buNone/>
            </a:pPr>
            <a:r>
              <a:rPr lang="en-US" sz="1400" dirty="0" smtClean="0"/>
              <a:t>@</a:t>
            </a:r>
            <a:r>
              <a:rPr lang="en-US" sz="1400" dirty="0" err="1" smtClean="0"/>
              <a:t>adpead</a:t>
            </a:r>
            <a:endParaRPr lang="en-US" sz="1400" dirty="0">
              <a:latin typeface="Calibri"/>
              <a:cs typeface="Calibri"/>
            </a:endParaRPr>
          </a:p>
        </p:txBody>
      </p:sp>
      <p:pic>
        <p:nvPicPr>
          <p:cNvPr id="1026" name="Picture 2" descr="C:\Users\Xamarin\Downloads\xamarin-horizontal-white@2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338" y="333580"/>
            <a:ext cx="7553325" cy="1830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65038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139700" y="74613"/>
            <a:ext cx="9004300" cy="533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numCol="1" anchor="t" anchorCtr="0" compatLnSpc="1">
            <a:prstTxWarp prst="textNoShape">
              <a:avLst/>
            </a:prstTxWarp>
          </a:bodyPr>
          <a:lstStyle>
            <a:lvl1pPr algn="r" defTabSz="457200" rtl="0" eaLnBrk="0" fontAlgn="base" hangingPunct="0">
              <a:spcBef>
                <a:spcPct val="0"/>
              </a:spcBef>
              <a:spcAft>
                <a:spcPct val="0"/>
              </a:spcAft>
              <a:defRPr sz="2800" kern="1200" cap="all">
                <a:solidFill>
                  <a:schemeClr val="bg1"/>
                </a:solidFill>
                <a:latin typeface="Source Sans Pro Black"/>
                <a:ea typeface="ＭＳ Ｐゴシック" charset="0"/>
                <a:cs typeface="ＭＳ Ｐゴシック" charset="0"/>
              </a:defRPr>
            </a:lvl1pPr>
            <a:lvl2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2pPr>
            <a:lvl3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3pPr>
            <a:lvl4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4pPr>
            <a:lvl5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5pPr>
            <a:lvl6pPr marL="4572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6pPr>
            <a:lvl7pPr marL="9144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7pPr>
            <a:lvl8pPr marL="13716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8pPr>
            <a:lvl9pPr marL="18288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9pPr>
          </a:lstStyle>
          <a:p>
            <a:pPr algn="ctr" eaLnBrk="1" hangingPunct="1"/>
            <a:r>
              <a:rPr lang="en-US" sz="4000" cap="none" dirty="0" smtClean="0">
                <a:latin typeface="Segoe UI" panose="020B0502040204020203" pitchFamily="34" charset="0"/>
                <a:cs typeface="Segoe UI" panose="020B0502040204020203" pitchFamily="34" charset="0"/>
              </a:rPr>
              <a:t>See the Difference – Attributed Strings</a:t>
            </a:r>
            <a:endParaRPr lang="en-US" sz="4000" cap="none" dirty="0">
              <a:latin typeface="Segoe UI" panose="020B0502040204020203" pitchFamily="34" charset="0"/>
              <a:cs typeface="Segoe UI" panose="020B0502040204020203" pitchFamily="34" charset="0"/>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716" y="1552644"/>
            <a:ext cx="3426502" cy="212654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0367" y="1552645"/>
            <a:ext cx="3439677" cy="95889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5070367" y="1079720"/>
            <a:ext cx="3426502" cy="369332"/>
          </a:xfrm>
          <a:prstGeom prst="rect">
            <a:avLst/>
          </a:prstGeom>
          <a:noFill/>
        </p:spPr>
        <p:txBody>
          <a:bodyPr wrap="square" rtlCol="0">
            <a:spAutoFit/>
          </a:bodyPr>
          <a:lstStyle/>
          <a:p>
            <a:pPr algn="ctr"/>
            <a:r>
              <a:rPr lang="en-US" dirty="0" smtClean="0">
                <a:solidFill>
                  <a:schemeClr val="bg1"/>
                </a:solidFill>
                <a:latin typeface="Segoe UI" panose="020B0502040204020203" pitchFamily="34" charset="0"/>
                <a:cs typeface="Segoe UI" panose="020B0502040204020203" pitchFamily="34" charset="0"/>
              </a:rPr>
              <a:t>C# with Xamarin</a:t>
            </a:r>
            <a:endParaRPr lang="en-US" dirty="0">
              <a:solidFill>
                <a:schemeClr val="bg1"/>
              </a:solidFill>
              <a:latin typeface="Segoe UI" panose="020B0502040204020203" pitchFamily="34" charset="0"/>
              <a:cs typeface="Segoe UI" panose="020B0502040204020203" pitchFamily="34" charset="0"/>
            </a:endParaRPr>
          </a:p>
        </p:txBody>
      </p:sp>
      <p:sp>
        <p:nvSpPr>
          <p:cNvPr id="16" name="TextBox 15"/>
          <p:cNvSpPr txBox="1"/>
          <p:nvPr/>
        </p:nvSpPr>
        <p:spPr>
          <a:xfrm>
            <a:off x="710716" y="1079720"/>
            <a:ext cx="3426502" cy="369332"/>
          </a:xfrm>
          <a:prstGeom prst="rect">
            <a:avLst/>
          </a:prstGeom>
          <a:noFill/>
        </p:spPr>
        <p:txBody>
          <a:bodyPr wrap="square" rtlCol="0">
            <a:spAutoFit/>
          </a:bodyPr>
          <a:lstStyle/>
          <a:p>
            <a:pPr algn="ctr"/>
            <a:r>
              <a:rPr lang="en-US" dirty="0" smtClean="0">
                <a:solidFill>
                  <a:schemeClr val="bg1"/>
                </a:solidFill>
                <a:latin typeface="Segoe UI" panose="020B0502040204020203" pitchFamily="34" charset="0"/>
                <a:cs typeface="Segoe UI" panose="020B0502040204020203" pitchFamily="34" charset="0"/>
              </a:rPr>
              <a:t>Objective-C</a:t>
            </a:r>
            <a:endParaRPr lang="en-US"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9887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139700" y="74613"/>
            <a:ext cx="9004300" cy="533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numCol="1" anchor="t" anchorCtr="0" compatLnSpc="1">
            <a:prstTxWarp prst="textNoShape">
              <a:avLst/>
            </a:prstTxWarp>
          </a:bodyPr>
          <a:lstStyle>
            <a:lvl1pPr algn="r" defTabSz="457200" rtl="0" eaLnBrk="0" fontAlgn="base" hangingPunct="0">
              <a:spcBef>
                <a:spcPct val="0"/>
              </a:spcBef>
              <a:spcAft>
                <a:spcPct val="0"/>
              </a:spcAft>
              <a:defRPr sz="2800" kern="1200" cap="all">
                <a:solidFill>
                  <a:schemeClr val="bg1"/>
                </a:solidFill>
                <a:latin typeface="Source Sans Pro Black"/>
                <a:ea typeface="ＭＳ Ｐゴシック" charset="0"/>
                <a:cs typeface="ＭＳ Ｐゴシック" charset="0"/>
              </a:defRPr>
            </a:lvl1pPr>
            <a:lvl2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2pPr>
            <a:lvl3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3pPr>
            <a:lvl4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4pPr>
            <a:lvl5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5pPr>
            <a:lvl6pPr marL="4572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6pPr>
            <a:lvl7pPr marL="9144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7pPr>
            <a:lvl8pPr marL="13716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8pPr>
            <a:lvl9pPr marL="18288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9pPr>
          </a:lstStyle>
          <a:p>
            <a:pPr algn="ctr" eaLnBrk="1" hangingPunct="1"/>
            <a:r>
              <a:rPr lang="en-US" sz="4000" cap="none" dirty="0" smtClean="0">
                <a:latin typeface="Segoe UI" panose="020B0502040204020203" pitchFamily="34" charset="0"/>
                <a:cs typeface="Segoe UI" panose="020B0502040204020203" pitchFamily="34" charset="0"/>
              </a:rPr>
              <a:t>Probing for properties on an </a:t>
            </a:r>
            <a:r>
              <a:rPr lang="en-US" sz="4000" cap="none" dirty="0" err="1" smtClean="0">
                <a:latin typeface="Segoe UI" panose="020B0502040204020203" pitchFamily="34" charset="0"/>
                <a:cs typeface="Segoe UI" panose="020B0502040204020203" pitchFamily="34" charset="0"/>
              </a:rPr>
              <a:t>AudioFile</a:t>
            </a:r>
            <a:endParaRPr lang="en-US" sz="4000" cap="none" dirty="0">
              <a:latin typeface="Segoe UI" panose="020B0502040204020203" pitchFamily="34" charset="0"/>
              <a:cs typeface="Segoe UI" panose="020B0502040204020203" pitchFamily="34" charset="0"/>
            </a:endParaRPr>
          </a:p>
        </p:txBody>
      </p:sp>
      <p:sp>
        <p:nvSpPr>
          <p:cNvPr id="8" name="TextBox 7"/>
          <p:cNvSpPr txBox="1"/>
          <p:nvPr/>
        </p:nvSpPr>
        <p:spPr>
          <a:xfrm>
            <a:off x="5070367" y="1079720"/>
            <a:ext cx="3426502" cy="369332"/>
          </a:xfrm>
          <a:prstGeom prst="rect">
            <a:avLst/>
          </a:prstGeom>
          <a:noFill/>
        </p:spPr>
        <p:txBody>
          <a:bodyPr wrap="square" rtlCol="0">
            <a:spAutoFit/>
          </a:bodyPr>
          <a:lstStyle/>
          <a:p>
            <a:pPr algn="ctr"/>
            <a:r>
              <a:rPr lang="en-US" dirty="0" smtClean="0">
                <a:solidFill>
                  <a:schemeClr val="bg1"/>
                </a:solidFill>
                <a:latin typeface="Segoe UI" panose="020B0502040204020203" pitchFamily="34" charset="0"/>
                <a:cs typeface="Segoe UI" panose="020B0502040204020203" pitchFamily="34" charset="0"/>
              </a:rPr>
              <a:t>C# with Xamarin</a:t>
            </a:r>
            <a:endParaRPr lang="en-US" dirty="0">
              <a:solidFill>
                <a:schemeClr val="bg1"/>
              </a:solidFill>
              <a:latin typeface="Segoe UI" panose="020B0502040204020203" pitchFamily="34" charset="0"/>
              <a:cs typeface="Segoe UI" panose="020B0502040204020203" pitchFamily="34" charset="0"/>
            </a:endParaRPr>
          </a:p>
        </p:txBody>
      </p:sp>
      <p:sp>
        <p:nvSpPr>
          <p:cNvPr id="16" name="TextBox 15"/>
          <p:cNvSpPr txBox="1"/>
          <p:nvPr/>
        </p:nvSpPr>
        <p:spPr>
          <a:xfrm>
            <a:off x="710716" y="1079720"/>
            <a:ext cx="3426502" cy="369332"/>
          </a:xfrm>
          <a:prstGeom prst="rect">
            <a:avLst/>
          </a:prstGeom>
          <a:noFill/>
        </p:spPr>
        <p:txBody>
          <a:bodyPr wrap="square" rtlCol="0">
            <a:spAutoFit/>
          </a:bodyPr>
          <a:lstStyle/>
          <a:p>
            <a:pPr algn="ctr"/>
            <a:r>
              <a:rPr lang="en-US" dirty="0" smtClean="0">
                <a:solidFill>
                  <a:schemeClr val="bg1"/>
                </a:solidFill>
                <a:latin typeface="Segoe UI" panose="020B0502040204020203" pitchFamily="34" charset="0"/>
                <a:cs typeface="Segoe UI" panose="020B0502040204020203" pitchFamily="34" charset="0"/>
              </a:rPr>
              <a:t>Objective-C</a:t>
            </a:r>
            <a:endParaRPr lang="en-US" dirty="0">
              <a:solidFill>
                <a:schemeClr val="bg1"/>
              </a:solidFill>
              <a:latin typeface="Segoe UI" panose="020B0502040204020203" pitchFamily="34" charset="0"/>
              <a:cs typeface="Segoe UI" panose="020B0502040204020203" pitchFamily="34" charset="0"/>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715" y="1552645"/>
            <a:ext cx="3420169" cy="115580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1371" y="1552645"/>
            <a:ext cx="3445498" cy="39544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77794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139700" y="74613"/>
            <a:ext cx="9004300" cy="533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numCol="1" anchor="t" anchorCtr="0" compatLnSpc="1">
            <a:prstTxWarp prst="textNoShape">
              <a:avLst/>
            </a:prstTxWarp>
          </a:bodyPr>
          <a:lstStyle>
            <a:lvl1pPr algn="r" defTabSz="457200" rtl="0" eaLnBrk="0" fontAlgn="base" hangingPunct="0">
              <a:spcBef>
                <a:spcPct val="0"/>
              </a:spcBef>
              <a:spcAft>
                <a:spcPct val="0"/>
              </a:spcAft>
              <a:defRPr sz="2800" kern="1200" cap="all">
                <a:solidFill>
                  <a:schemeClr val="bg1"/>
                </a:solidFill>
                <a:latin typeface="Source Sans Pro Black"/>
                <a:ea typeface="ＭＳ Ｐゴシック" charset="0"/>
                <a:cs typeface="ＭＳ Ｐゴシック" charset="0"/>
              </a:defRPr>
            </a:lvl1pPr>
            <a:lvl2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2pPr>
            <a:lvl3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3pPr>
            <a:lvl4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4pPr>
            <a:lvl5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5pPr>
            <a:lvl6pPr marL="4572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6pPr>
            <a:lvl7pPr marL="9144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7pPr>
            <a:lvl8pPr marL="13716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8pPr>
            <a:lvl9pPr marL="18288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9pPr>
          </a:lstStyle>
          <a:p>
            <a:pPr algn="ctr" eaLnBrk="1" hangingPunct="1"/>
            <a:r>
              <a:rPr lang="en-US" sz="4000" cap="none" dirty="0" smtClean="0">
                <a:latin typeface="Segoe UI" panose="020B0502040204020203" pitchFamily="34" charset="0"/>
                <a:cs typeface="Segoe UI" panose="020B0502040204020203" pitchFamily="34" charset="0"/>
              </a:rPr>
              <a:t>See the Different – Android </a:t>
            </a:r>
            <a:r>
              <a:rPr lang="en-US" sz="4000" cap="none" dirty="0" err="1" smtClean="0">
                <a:latin typeface="Segoe UI" panose="020B0502040204020203" pitchFamily="34" charset="0"/>
                <a:cs typeface="Segoe UI" panose="020B0502040204020203" pitchFamily="34" charset="0"/>
              </a:rPr>
              <a:t>ItemClick</a:t>
            </a:r>
            <a:endParaRPr lang="en-US" sz="4000" cap="none" dirty="0">
              <a:latin typeface="Segoe UI" panose="020B0502040204020203" pitchFamily="34" charset="0"/>
              <a:cs typeface="Segoe UI" panose="020B0502040204020203" pitchFamily="34" charset="0"/>
            </a:endParaRPr>
          </a:p>
        </p:txBody>
      </p:sp>
      <p:sp>
        <p:nvSpPr>
          <p:cNvPr id="8" name="TextBox 7"/>
          <p:cNvSpPr txBox="1"/>
          <p:nvPr/>
        </p:nvSpPr>
        <p:spPr>
          <a:xfrm>
            <a:off x="5070367" y="1079720"/>
            <a:ext cx="3426502" cy="369332"/>
          </a:xfrm>
          <a:prstGeom prst="rect">
            <a:avLst/>
          </a:prstGeom>
          <a:noFill/>
        </p:spPr>
        <p:txBody>
          <a:bodyPr wrap="square" rtlCol="0">
            <a:spAutoFit/>
          </a:bodyPr>
          <a:lstStyle/>
          <a:p>
            <a:pPr algn="ctr"/>
            <a:r>
              <a:rPr lang="en-US" dirty="0" smtClean="0">
                <a:solidFill>
                  <a:schemeClr val="bg1"/>
                </a:solidFill>
                <a:latin typeface="Segoe UI" panose="020B0502040204020203" pitchFamily="34" charset="0"/>
                <a:cs typeface="Segoe UI" panose="020B0502040204020203" pitchFamily="34" charset="0"/>
              </a:rPr>
              <a:t>C# with Xamarin</a:t>
            </a:r>
            <a:endParaRPr lang="en-US" dirty="0">
              <a:solidFill>
                <a:schemeClr val="bg1"/>
              </a:solidFill>
              <a:latin typeface="Segoe UI" panose="020B0502040204020203" pitchFamily="34" charset="0"/>
              <a:cs typeface="Segoe UI" panose="020B0502040204020203" pitchFamily="34" charset="0"/>
            </a:endParaRPr>
          </a:p>
        </p:txBody>
      </p:sp>
      <p:sp>
        <p:nvSpPr>
          <p:cNvPr id="16" name="TextBox 15"/>
          <p:cNvSpPr txBox="1"/>
          <p:nvPr/>
        </p:nvSpPr>
        <p:spPr>
          <a:xfrm>
            <a:off x="710716" y="1079720"/>
            <a:ext cx="3426502" cy="369332"/>
          </a:xfrm>
          <a:prstGeom prst="rect">
            <a:avLst/>
          </a:prstGeom>
          <a:noFill/>
        </p:spPr>
        <p:txBody>
          <a:bodyPr wrap="square" rtlCol="0">
            <a:spAutoFit/>
          </a:bodyPr>
          <a:lstStyle/>
          <a:p>
            <a:pPr algn="ctr"/>
            <a:r>
              <a:rPr lang="en-US" dirty="0" smtClean="0">
                <a:solidFill>
                  <a:schemeClr val="bg1"/>
                </a:solidFill>
                <a:latin typeface="Segoe UI" panose="020B0502040204020203" pitchFamily="34" charset="0"/>
                <a:cs typeface="Segoe UI" panose="020B0502040204020203" pitchFamily="34" charset="0"/>
              </a:rPr>
              <a:t>Java</a:t>
            </a:r>
            <a:endParaRPr lang="en-US" dirty="0">
              <a:solidFill>
                <a:schemeClr val="bg1"/>
              </a:solidFill>
              <a:latin typeface="Segoe UI" panose="020B0502040204020203" pitchFamily="34" charset="0"/>
              <a:cs typeface="Segoe UI" panose="020B0502040204020203" pitchFamily="34"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677" y="1641462"/>
            <a:ext cx="4203698" cy="130400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4999491" y="3046632"/>
            <a:ext cx="3426502" cy="369332"/>
          </a:xfrm>
          <a:prstGeom prst="rect">
            <a:avLst/>
          </a:prstGeom>
          <a:noFill/>
        </p:spPr>
        <p:txBody>
          <a:bodyPr wrap="square" rtlCol="0">
            <a:spAutoFit/>
          </a:bodyPr>
          <a:lstStyle/>
          <a:p>
            <a:pPr algn="ctr"/>
            <a:r>
              <a:rPr lang="en-US" dirty="0" smtClean="0">
                <a:solidFill>
                  <a:schemeClr val="bg1"/>
                </a:solidFill>
                <a:latin typeface="Segoe UI" panose="020B0502040204020203" pitchFamily="34" charset="0"/>
                <a:cs typeface="Segoe UI" panose="020B0502040204020203" pitchFamily="34" charset="0"/>
              </a:rPr>
              <a:t>C# &amp; </a:t>
            </a:r>
            <a:r>
              <a:rPr lang="en-US" dirty="0" err="1" smtClean="0">
                <a:solidFill>
                  <a:schemeClr val="bg1"/>
                </a:solidFill>
                <a:latin typeface="Segoe UI" panose="020B0502040204020203" pitchFamily="34" charset="0"/>
                <a:cs typeface="Segoe UI" panose="020B0502040204020203" pitchFamily="34" charset="0"/>
              </a:rPr>
              <a:t>Async</a:t>
            </a:r>
            <a:r>
              <a:rPr lang="en-US" dirty="0" smtClean="0">
                <a:solidFill>
                  <a:schemeClr val="bg1"/>
                </a:solidFill>
                <a:latin typeface="Segoe UI" panose="020B0502040204020203" pitchFamily="34" charset="0"/>
                <a:cs typeface="Segoe UI" panose="020B0502040204020203" pitchFamily="34" charset="0"/>
              </a:rPr>
              <a:t> with Xamarin</a:t>
            </a:r>
            <a:endParaRPr lang="en-US" dirty="0">
              <a:solidFill>
                <a:schemeClr val="bg1"/>
              </a:solidFill>
              <a:latin typeface="Segoe UI" panose="020B0502040204020203" pitchFamily="34" charset="0"/>
              <a:cs typeface="Segoe UI" panose="020B0502040204020203" pitchFamily="34" charset="0"/>
            </a:endParaRPr>
          </a:p>
        </p:txBody>
      </p:sp>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2343" y="3554767"/>
            <a:ext cx="3860798" cy="98529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Arrow Connector 3"/>
          <p:cNvCxnSpPr/>
          <p:nvPr/>
        </p:nvCxnSpPr>
        <p:spPr>
          <a:xfrm>
            <a:off x="4634497" y="3180852"/>
            <a:ext cx="1162050" cy="373915"/>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3219" y="1641462"/>
            <a:ext cx="3860798" cy="103191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368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3076"/>
                                        </p:tgtEl>
                                        <p:attrNameLst>
                                          <p:attrName>style.visibility</p:attrName>
                                        </p:attrNameLst>
                                      </p:cBhvr>
                                      <p:to>
                                        <p:strVal val="visible"/>
                                      </p:to>
                                    </p:set>
                                    <p:animEffect transition="in" filter="fade">
                                      <p:cBhvr>
                                        <p:cTn id="13"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139700" y="74613"/>
            <a:ext cx="9004300" cy="533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numCol="1" anchor="t" anchorCtr="0" compatLnSpc="1">
            <a:prstTxWarp prst="textNoShape">
              <a:avLst/>
            </a:prstTxWarp>
          </a:bodyPr>
          <a:lstStyle>
            <a:lvl1pPr algn="r" defTabSz="457200" rtl="0" eaLnBrk="0" fontAlgn="base" hangingPunct="0">
              <a:spcBef>
                <a:spcPct val="0"/>
              </a:spcBef>
              <a:spcAft>
                <a:spcPct val="0"/>
              </a:spcAft>
              <a:defRPr sz="2800" kern="1200" cap="all">
                <a:solidFill>
                  <a:schemeClr val="bg1"/>
                </a:solidFill>
                <a:latin typeface="Source Sans Pro Black"/>
                <a:ea typeface="ＭＳ Ｐゴシック" charset="0"/>
                <a:cs typeface="ＭＳ Ｐゴシック" charset="0"/>
              </a:defRPr>
            </a:lvl1pPr>
            <a:lvl2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2pPr>
            <a:lvl3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3pPr>
            <a:lvl4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4pPr>
            <a:lvl5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5pPr>
            <a:lvl6pPr marL="4572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6pPr>
            <a:lvl7pPr marL="9144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7pPr>
            <a:lvl8pPr marL="13716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8pPr>
            <a:lvl9pPr marL="18288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9pPr>
          </a:lstStyle>
          <a:p>
            <a:pPr algn="ctr" eaLnBrk="1" hangingPunct="1"/>
            <a:r>
              <a:rPr lang="en-US" sz="4000" cap="none" dirty="0" err="1" smtClean="0">
                <a:latin typeface="Segoe UI" panose="020B0502040204020203" pitchFamily="34" charset="0"/>
                <a:cs typeface="Segoe UI" panose="020B0502040204020203" pitchFamily="34" charset="0"/>
              </a:rPr>
              <a:t>Async</a:t>
            </a:r>
            <a:r>
              <a:rPr lang="en-US" sz="4000" cap="none" dirty="0" smtClean="0">
                <a:latin typeface="Segoe UI" panose="020B0502040204020203" pitchFamily="34" charset="0"/>
                <a:cs typeface="Segoe UI" panose="020B0502040204020203" pitchFamily="34" charset="0"/>
              </a:rPr>
              <a:t>/Await</a:t>
            </a:r>
            <a:endParaRPr lang="en-US" sz="4000" cap="none" dirty="0">
              <a:latin typeface="Segoe UI" panose="020B0502040204020203" pitchFamily="34" charset="0"/>
              <a:cs typeface="Segoe UI" panose="020B0502040204020203" pitchFamily="34" charset="0"/>
            </a:endParaRPr>
          </a:p>
        </p:txBody>
      </p:sp>
      <p:sp>
        <p:nvSpPr>
          <p:cNvPr id="8" name="TextBox 7"/>
          <p:cNvSpPr txBox="1"/>
          <p:nvPr/>
        </p:nvSpPr>
        <p:spPr>
          <a:xfrm>
            <a:off x="139699" y="4475372"/>
            <a:ext cx="8856663" cy="461665"/>
          </a:xfrm>
          <a:prstGeom prst="rect">
            <a:avLst/>
          </a:prstGeom>
          <a:noFill/>
        </p:spPr>
        <p:txBody>
          <a:bodyPr wrap="square" rtlCol="0">
            <a:spAutoFit/>
          </a:bodyPr>
          <a:lstStyle/>
          <a:p>
            <a:pPr algn="ctr"/>
            <a:r>
              <a:rPr lang="en-US" sz="2400" dirty="0" smtClean="0">
                <a:solidFill>
                  <a:schemeClr val="bg1"/>
                </a:solidFill>
                <a:latin typeface="Segoe UI" panose="020B0502040204020203" pitchFamily="34" charset="0"/>
                <a:cs typeface="Segoe UI" panose="020B0502040204020203" pitchFamily="34" charset="0"/>
              </a:rPr>
              <a:t>Write Beautiful &amp; Maintainable Code</a:t>
            </a:r>
            <a:endParaRPr lang="en-US" sz="2400" dirty="0">
              <a:solidFill>
                <a:schemeClr val="bg1"/>
              </a:solidFill>
              <a:latin typeface="Segoe UI" panose="020B0502040204020203" pitchFamily="34" charset="0"/>
              <a:cs typeface="Segoe UI" panose="020B0502040204020203" pitchFamily="34" charset="0"/>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7207" y="950913"/>
            <a:ext cx="5729286" cy="337707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135426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12382"/>
            <a:ext cx="8229600" cy="1518737"/>
          </a:xfrm>
        </p:spPr>
        <p:txBody>
          <a:bodyPr/>
          <a:lstStyle/>
          <a:p>
            <a:r>
              <a:rPr lang="en-US" sz="8800" b="0" dirty="0" smtClean="0">
                <a:solidFill>
                  <a:srgbClr val="3498DB"/>
                </a:solidFill>
                <a:latin typeface="Segoe UI" panose="020B0502040204020203" pitchFamily="34" charset="0"/>
                <a:cs typeface="Segoe UI" panose="020B0502040204020203" pitchFamily="34" charset="0"/>
              </a:rPr>
              <a:t>Why Xamarin?</a:t>
            </a:r>
            <a:endParaRPr lang="en-US" sz="8800" b="0" dirty="0">
              <a:solidFill>
                <a:srgbClr val="3498DB"/>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970121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0" dirty="0" smtClean="0">
                <a:latin typeface="Segoe UI" panose="020B0502040204020203" pitchFamily="34" charset="0"/>
                <a:cs typeface="Segoe UI" panose="020B0502040204020203" pitchFamily="34" charset="0"/>
              </a:rPr>
              <a:t>Write Everything in C#</a:t>
            </a:r>
            <a:endParaRPr lang="en-US" sz="4000" b="0" dirty="0">
              <a:latin typeface="Segoe UI" panose="020B0502040204020203" pitchFamily="34" charset="0"/>
              <a:cs typeface="Segoe UI" panose="020B0502040204020203" pitchFamily="34" charset="0"/>
            </a:endParaRPr>
          </a:p>
        </p:txBody>
      </p:sp>
      <p:sp>
        <p:nvSpPr>
          <p:cNvPr id="10" name="Rounded Rectangle 9"/>
          <p:cNvSpPr/>
          <p:nvPr/>
        </p:nvSpPr>
        <p:spPr>
          <a:xfrm>
            <a:off x="-452438" y="1244211"/>
            <a:ext cx="10048876" cy="2082025"/>
          </a:xfrm>
          <a:prstGeom prst="round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07348"/>
            <a:ext cx="9144000"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3"/>
          <p:cNvSpPr txBox="1">
            <a:spLocks noChangeArrowheads="1"/>
          </p:cNvSpPr>
          <p:nvPr/>
        </p:nvSpPr>
        <p:spPr bwMode="auto">
          <a:xfrm>
            <a:off x="304800" y="3596887"/>
            <a:ext cx="86868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lgn="ctr"/>
            <a:r>
              <a:rPr lang="en-US" altLang="en-US" sz="3200" dirty="0">
                <a:solidFill>
                  <a:schemeClr val="bg1"/>
                </a:solidFill>
                <a:latin typeface="Segoe UI" panose="020B0502040204020203" pitchFamily="34" charset="0"/>
                <a:cs typeface="Segoe UI" panose="020B0502040204020203" pitchFamily="34" charset="0"/>
              </a:rPr>
              <a:t>iOS, Android, Windows, Windows Phone, Mac</a:t>
            </a:r>
          </a:p>
          <a:p>
            <a:pPr algn="ctr"/>
            <a:r>
              <a:rPr lang="en-US" altLang="en-US" sz="3200" dirty="0">
                <a:solidFill>
                  <a:schemeClr val="bg1"/>
                </a:solidFill>
                <a:latin typeface="Segoe UI" panose="020B0502040204020203" pitchFamily="34" charset="0"/>
                <a:cs typeface="Segoe UI" panose="020B0502040204020203" pitchFamily="34" charset="0"/>
              </a:rPr>
              <a:t>2.5+ Billion Devices!</a:t>
            </a:r>
          </a:p>
        </p:txBody>
      </p:sp>
    </p:spTree>
    <p:extLst>
      <p:ext uri="{BB962C8B-B14F-4D97-AF65-F5344CB8AC3E}">
        <p14:creationId xmlns:p14="http://schemas.microsoft.com/office/powerpoint/2010/main" val="9565475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bwMode="auto">
          <a:xfrm>
            <a:off x="457200" y="74613"/>
            <a:ext cx="82296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sz="4000" b="0" dirty="0" smtClean="0">
                <a:latin typeface="Segoe UI" panose="020B0502040204020203" pitchFamily="34" charset="0"/>
                <a:cs typeface="Segoe UI" panose="020B0502040204020203" pitchFamily="34" charset="0"/>
              </a:rPr>
              <a:t>Xamarin History</a:t>
            </a:r>
            <a:br>
              <a:rPr lang="en-US" sz="4000" b="0" dirty="0" smtClean="0">
                <a:latin typeface="Segoe UI" panose="020B0502040204020203" pitchFamily="34" charset="0"/>
                <a:cs typeface="Segoe UI" panose="020B0502040204020203" pitchFamily="34" charset="0"/>
              </a:rPr>
            </a:br>
            <a:r>
              <a:rPr lang="en-US" sz="1800" b="0" dirty="0" smtClean="0">
                <a:latin typeface="Segoe UI" panose="020B0502040204020203" pitchFamily="34" charset="0"/>
                <a:cs typeface="Segoe UI" panose="020B0502040204020203" pitchFamily="34" charset="0"/>
              </a:rPr>
              <a:t>Over a Decade of Enterprise Production Use</a:t>
            </a:r>
            <a:endParaRPr lang="en-US" sz="1800" b="0" dirty="0">
              <a:latin typeface="Segoe UI" panose="020B0502040204020203" pitchFamily="34" charset="0"/>
              <a:cs typeface="Segoe UI" panose="020B0502040204020203" pitchFamily="34" charset="0"/>
            </a:endParaRPr>
          </a:p>
        </p:txBody>
      </p:sp>
      <p:sp>
        <p:nvSpPr>
          <p:cNvPr id="10" name="Rounded Rectangle 9"/>
          <p:cNvSpPr/>
          <p:nvPr/>
        </p:nvSpPr>
        <p:spPr>
          <a:xfrm>
            <a:off x="114300" y="1041400"/>
            <a:ext cx="8877299" cy="4010024"/>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Ellipse 98"/>
          <p:cNvSpPr/>
          <p:nvPr/>
        </p:nvSpPr>
        <p:spPr bwMode="auto">
          <a:xfrm>
            <a:off x="1727678" y="4859548"/>
            <a:ext cx="2133600" cy="191876"/>
          </a:xfrm>
          <a:prstGeom prst="ellipse">
            <a:avLst/>
          </a:prstGeom>
          <a:gradFill flip="none" rotWithShape="1">
            <a:gsLst>
              <a:gs pos="100000">
                <a:srgbClr val="FFFFFF">
                  <a:alpha val="0"/>
                </a:srgbClr>
              </a:gs>
              <a:gs pos="0">
                <a:schemeClr val="bg1">
                  <a:lumMod val="50000"/>
                  <a:alpha val="63000"/>
                </a:schemeClr>
              </a:gs>
            </a:gsLst>
            <a:path path="shape">
              <a:fillToRect l="50000" t="50000" r="50000" b="50000"/>
            </a:path>
            <a:tileRect/>
          </a:gradFill>
          <a:ln w="9525" cap="flat" cmpd="sng" algn="ctr">
            <a:noFill/>
            <a:prstDash val="solid"/>
          </a:ln>
          <a:effectLst/>
        </p:spPr>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endParaRPr lang="en-US">
              <a:solidFill>
                <a:srgbClr val="FFFFFF"/>
              </a:solidFill>
            </a:endParaRPr>
          </a:p>
        </p:txBody>
      </p:sp>
      <p:cxnSp>
        <p:nvCxnSpPr>
          <p:cNvPr id="13" name="Straight Connector 12"/>
          <p:cNvCxnSpPr/>
          <p:nvPr/>
        </p:nvCxnSpPr>
        <p:spPr>
          <a:xfrm>
            <a:off x="1524000" y="2547938"/>
            <a:ext cx="7315200" cy="1587"/>
          </a:xfrm>
          <a:prstGeom prst="line">
            <a:avLst/>
          </a:prstGeom>
          <a:ln>
            <a:solidFill>
              <a:srgbClr val="376092"/>
            </a:solidFill>
            <a:tailEnd type="oval"/>
          </a:ln>
        </p:spPr>
        <p:style>
          <a:lnRef idx="1">
            <a:schemeClr val="accent1"/>
          </a:lnRef>
          <a:fillRef idx="0">
            <a:schemeClr val="accent1"/>
          </a:fillRef>
          <a:effectRef idx="0">
            <a:schemeClr val="accent1"/>
          </a:effectRef>
          <a:fontRef idx="minor">
            <a:schemeClr val="tx1"/>
          </a:fontRef>
        </p:style>
      </p:cxnSp>
      <p:grpSp>
        <p:nvGrpSpPr>
          <p:cNvPr id="14" name="Group 24"/>
          <p:cNvGrpSpPr>
            <a:grpSpLocks/>
          </p:cNvGrpSpPr>
          <p:nvPr/>
        </p:nvGrpSpPr>
        <p:grpSpPr bwMode="auto">
          <a:xfrm>
            <a:off x="1906587" y="2417763"/>
            <a:ext cx="228600" cy="228600"/>
            <a:chOff x="2628904" y="3086104"/>
            <a:chExt cx="228600" cy="228600"/>
          </a:xfrm>
        </p:grpSpPr>
        <p:sp>
          <p:nvSpPr>
            <p:cNvPr id="15" name="Oval 14"/>
            <p:cNvSpPr/>
            <p:nvPr/>
          </p:nvSpPr>
          <p:spPr>
            <a:xfrm>
              <a:off x="2667004" y="3124204"/>
              <a:ext cx="152400" cy="152400"/>
            </a:xfrm>
            <a:prstGeom prst="ellipse">
              <a:avLst/>
            </a:prstGeom>
            <a:solidFill>
              <a:srgbClr val="2A9B1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6" name="Oval 15"/>
            <p:cNvSpPr/>
            <p:nvPr/>
          </p:nvSpPr>
          <p:spPr>
            <a:xfrm>
              <a:off x="2628904" y="3086104"/>
              <a:ext cx="228600" cy="228600"/>
            </a:xfrm>
            <a:prstGeom prst="ellipse">
              <a:avLst/>
            </a:prstGeom>
            <a:noFill/>
            <a:ln w="15875">
              <a:solidFill>
                <a:srgbClr val="2A9B1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grpSp>
      <p:grpSp>
        <p:nvGrpSpPr>
          <p:cNvPr id="17" name="Group 31"/>
          <p:cNvGrpSpPr>
            <a:grpSpLocks/>
          </p:cNvGrpSpPr>
          <p:nvPr/>
        </p:nvGrpSpPr>
        <p:grpSpPr bwMode="auto">
          <a:xfrm>
            <a:off x="6937375" y="2411413"/>
            <a:ext cx="228600" cy="228600"/>
            <a:chOff x="2628904" y="3086104"/>
            <a:chExt cx="228600" cy="228600"/>
          </a:xfrm>
        </p:grpSpPr>
        <p:sp>
          <p:nvSpPr>
            <p:cNvPr id="18" name="Oval 17"/>
            <p:cNvSpPr/>
            <p:nvPr/>
          </p:nvSpPr>
          <p:spPr>
            <a:xfrm>
              <a:off x="2667004" y="3124204"/>
              <a:ext cx="152400" cy="1524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9" name="Oval 18"/>
            <p:cNvSpPr/>
            <p:nvPr/>
          </p:nvSpPr>
          <p:spPr>
            <a:xfrm>
              <a:off x="2628904" y="3086104"/>
              <a:ext cx="228600" cy="228600"/>
            </a:xfrm>
            <a:prstGeom prst="ellipse">
              <a:avLst/>
            </a:prstGeom>
            <a:noFill/>
            <a:ln w="15875">
              <a:solidFill>
                <a:srgbClr val="62656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grpSp>
      <p:sp>
        <p:nvSpPr>
          <p:cNvPr id="20" name="TextBox 19"/>
          <p:cNvSpPr txBox="1"/>
          <p:nvPr/>
        </p:nvSpPr>
        <p:spPr>
          <a:xfrm>
            <a:off x="1574800" y="2130426"/>
            <a:ext cx="914400" cy="307975"/>
          </a:xfrm>
          <a:prstGeom prst="rect">
            <a:avLst/>
          </a:prstGeom>
          <a:noFill/>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sz="1400" b="1" dirty="0" smtClean="0">
                <a:solidFill>
                  <a:srgbClr val="2A9B18"/>
                </a:solidFill>
              </a:rPr>
              <a:t>2000</a:t>
            </a:r>
            <a:endParaRPr lang="en-US" sz="1400" dirty="0">
              <a:solidFill>
                <a:srgbClr val="2A9B18"/>
              </a:solidFill>
            </a:endParaRPr>
          </a:p>
        </p:txBody>
      </p:sp>
      <p:sp>
        <p:nvSpPr>
          <p:cNvPr id="21" name="Rektangel 76"/>
          <p:cNvSpPr>
            <a:spLocks noChangeArrowheads="1"/>
          </p:cNvSpPr>
          <p:nvPr/>
        </p:nvSpPr>
        <p:spPr bwMode="auto">
          <a:xfrm>
            <a:off x="1676400" y="2800332"/>
            <a:ext cx="1422400" cy="461665"/>
          </a:xfrm>
          <a:prstGeom prst="rect">
            <a:avLst/>
          </a:prstGeom>
          <a:noFill/>
          <a:ln w="9525">
            <a:noFill/>
            <a:miter lim="800000"/>
            <a:headEnd/>
            <a:tailEnd/>
          </a:ln>
        </p:spPr>
        <p:txBody>
          <a:bodyPr wrap="square">
            <a:spAutoFit/>
          </a:bodyPr>
          <a:lstStyle/>
          <a:p>
            <a:r>
              <a:rPr lang="en-US" sz="1200" noProof="1" smtClean="0">
                <a:solidFill>
                  <a:srgbClr val="262626"/>
                </a:solidFill>
              </a:rPr>
              <a:t>Ximian</a:t>
            </a:r>
            <a:r>
              <a:rPr lang="en-US" sz="1200" noProof="1">
                <a:solidFill>
                  <a:srgbClr val="262626"/>
                </a:solidFill>
              </a:rPr>
              <a:t> </a:t>
            </a:r>
            <a:r>
              <a:rPr lang="en-US" sz="1200" noProof="1" smtClean="0">
                <a:solidFill>
                  <a:srgbClr val="262626"/>
                </a:solidFill>
              </a:rPr>
              <a:t/>
            </a:r>
            <a:br>
              <a:rPr lang="en-US" sz="1200" noProof="1" smtClean="0">
                <a:solidFill>
                  <a:srgbClr val="262626"/>
                </a:solidFill>
              </a:rPr>
            </a:br>
            <a:r>
              <a:rPr lang="en-US" sz="1200" noProof="1" smtClean="0">
                <a:solidFill>
                  <a:srgbClr val="262626"/>
                </a:solidFill>
              </a:rPr>
              <a:t>Founded</a:t>
            </a:r>
          </a:p>
        </p:txBody>
      </p:sp>
      <p:grpSp>
        <p:nvGrpSpPr>
          <p:cNvPr id="22" name="Group 21"/>
          <p:cNvGrpSpPr>
            <a:grpSpLocks/>
          </p:cNvGrpSpPr>
          <p:nvPr/>
        </p:nvGrpSpPr>
        <p:grpSpPr bwMode="auto">
          <a:xfrm>
            <a:off x="5870576" y="2417763"/>
            <a:ext cx="228600" cy="228600"/>
            <a:chOff x="2628904" y="3086104"/>
            <a:chExt cx="228600" cy="228600"/>
          </a:xfrm>
        </p:grpSpPr>
        <p:sp>
          <p:nvSpPr>
            <p:cNvPr id="23" name="Oval 22"/>
            <p:cNvSpPr/>
            <p:nvPr/>
          </p:nvSpPr>
          <p:spPr>
            <a:xfrm>
              <a:off x="2667004" y="3124204"/>
              <a:ext cx="152400" cy="1524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24" name="Oval 23"/>
            <p:cNvSpPr/>
            <p:nvPr/>
          </p:nvSpPr>
          <p:spPr>
            <a:xfrm>
              <a:off x="2628904" y="3086104"/>
              <a:ext cx="228600" cy="228600"/>
            </a:xfrm>
            <a:prstGeom prst="ellipse">
              <a:avLst/>
            </a:prstGeom>
            <a:noFill/>
            <a:ln w="15875">
              <a:solidFill>
                <a:srgbClr val="62656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grpSp>
      <p:pic>
        <p:nvPicPr>
          <p:cNvPr id="25" name="Picture 24"/>
          <p:cNvPicPr>
            <a:picLocks noChangeAspect="1"/>
          </p:cNvPicPr>
          <p:nvPr/>
        </p:nvPicPr>
        <p:blipFill rotWithShape="1">
          <a:blip r:embed="rId3"/>
          <a:srcRect r="67027"/>
          <a:stretch/>
        </p:blipFill>
        <p:spPr>
          <a:xfrm>
            <a:off x="267466" y="1959294"/>
            <a:ext cx="1335023" cy="1096644"/>
          </a:xfrm>
          <a:prstGeom prst="rect">
            <a:avLst/>
          </a:prstGeom>
        </p:spPr>
      </p:pic>
      <p:grpSp>
        <p:nvGrpSpPr>
          <p:cNvPr id="26" name="Group 24"/>
          <p:cNvGrpSpPr>
            <a:grpSpLocks/>
          </p:cNvGrpSpPr>
          <p:nvPr/>
        </p:nvGrpSpPr>
        <p:grpSpPr bwMode="auto">
          <a:xfrm>
            <a:off x="2719387" y="2417763"/>
            <a:ext cx="228600" cy="228600"/>
            <a:chOff x="2628904" y="3086104"/>
            <a:chExt cx="228600" cy="228600"/>
          </a:xfrm>
        </p:grpSpPr>
        <p:sp>
          <p:nvSpPr>
            <p:cNvPr id="27" name="Oval 26"/>
            <p:cNvSpPr/>
            <p:nvPr/>
          </p:nvSpPr>
          <p:spPr>
            <a:xfrm>
              <a:off x="2667004" y="3124204"/>
              <a:ext cx="152400" cy="152400"/>
            </a:xfrm>
            <a:prstGeom prst="ellipse">
              <a:avLst/>
            </a:prstGeom>
            <a:solidFill>
              <a:srgbClr val="2A9B1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28" name="Oval 27"/>
            <p:cNvSpPr/>
            <p:nvPr/>
          </p:nvSpPr>
          <p:spPr>
            <a:xfrm>
              <a:off x="2628904" y="3086104"/>
              <a:ext cx="228600" cy="228600"/>
            </a:xfrm>
            <a:prstGeom prst="ellipse">
              <a:avLst/>
            </a:prstGeom>
            <a:noFill/>
            <a:ln w="15875">
              <a:solidFill>
                <a:srgbClr val="2A9B1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grpSp>
      <p:sp>
        <p:nvSpPr>
          <p:cNvPr id="29" name="TextBox 28"/>
          <p:cNvSpPr txBox="1"/>
          <p:nvPr/>
        </p:nvSpPr>
        <p:spPr>
          <a:xfrm>
            <a:off x="2387600" y="2121695"/>
            <a:ext cx="914400" cy="307975"/>
          </a:xfrm>
          <a:prstGeom prst="rect">
            <a:avLst/>
          </a:prstGeom>
          <a:noFill/>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sz="1400" b="1" dirty="0" smtClean="0">
                <a:solidFill>
                  <a:srgbClr val="2A9B18"/>
                </a:solidFill>
              </a:rPr>
              <a:t>2001</a:t>
            </a:r>
            <a:endParaRPr lang="en-US" sz="1400" dirty="0">
              <a:solidFill>
                <a:srgbClr val="2A9B18"/>
              </a:solidFill>
            </a:endParaRPr>
          </a:p>
        </p:txBody>
      </p:sp>
      <p:sp>
        <p:nvSpPr>
          <p:cNvPr id="30" name="Rektangel 76"/>
          <p:cNvSpPr>
            <a:spLocks noChangeArrowheads="1"/>
          </p:cNvSpPr>
          <p:nvPr/>
        </p:nvSpPr>
        <p:spPr bwMode="auto">
          <a:xfrm>
            <a:off x="2603500" y="2800332"/>
            <a:ext cx="1422400" cy="461665"/>
          </a:xfrm>
          <a:prstGeom prst="rect">
            <a:avLst/>
          </a:prstGeom>
          <a:noFill/>
          <a:ln w="9525">
            <a:noFill/>
            <a:miter lim="800000"/>
            <a:headEnd/>
            <a:tailEnd/>
          </a:ln>
        </p:spPr>
        <p:txBody>
          <a:bodyPr wrap="square">
            <a:spAutoFit/>
          </a:bodyPr>
          <a:lstStyle/>
          <a:p>
            <a:r>
              <a:rPr lang="en-US" sz="1200" noProof="1" smtClean="0">
                <a:solidFill>
                  <a:srgbClr val="262626"/>
                </a:solidFill>
              </a:rPr>
              <a:t>Mono</a:t>
            </a:r>
          </a:p>
          <a:p>
            <a:r>
              <a:rPr lang="en-US" sz="1200" noProof="1" smtClean="0">
                <a:solidFill>
                  <a:srgbClr val="262626"/>
                </a:solidFill>
              </a:rPr>
              <a:t>Started</a:t>
            </a:r>
          </a:p>
        </p:txBody>
      </p:sp>
      <p:grpSp>
        <p:nvGrpSpPr>
          <p:cNvPr id="31" name="Group 24"/>
          <p:cNvGrpSpPr>
            <a:grpSpLocks/>
          </p:cNvGrpSpPr>
          <p:nvPr/>
        </p:nvGrpSpPr>
        <p:grpSpPr bwMode="auto">
          <a:xfrm>
            <a:off x="3658556" y="2417763"/>
            <a:ext cx="228600" cy="228600"/>
            <a:chOff x="2628904" y="3086104"/>
            <a:chExt cx="228600" cy="228600"/>
          </a:xfrm>
        </p:grpSpPr>
        <p:sp>
          <p:nvSpPr>
            <p:cNvPr id="32" name="Oval 31"/>
            <p:cNvSpPr/>
            <p:nvPr/>
          </p:nvSpPr>
          <p:spPr>
            <a:xfrm>
              <a:off x="2667004" y="3124204"/>
              <a:ext cx="152400" cy="152400"/>
            </a:xfrm>
            <a:prstGeom prst="ellipse">
              <a:avLst/>
            </a:prstGeom>
            <a:solidFill>
              <a:srgbClr val="2A9B1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33" name="Oval 32"/>
            <p:cNvSpPr/>
            <p:nvPr/>
          </p:nvSpPr>
          <p:spPr>
            <a:xfrm>
              <a:off x="2628904" y="3086104"/>
              <a:ext cx="228600" cy="228600"/>
            </a:xfrm>
            <a:prstGeom prst="ellipse">
              <a:avLst/>
            </a:prstGeom>
            <a:noFill/>
            <a:ln w="15875">
              <a:solidFill>
                <a:srgbClr val="2A9B1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grpSp>
      <p:sp>
        <p:nvSpPr>
          <p:cNvPr id="34" name="TextBox 33"/>
          <p:cNvSpPr txBox="1"/>
          <p:nvPr/>
        </p:nvSpPr>
        <p:spPr>
          <a:xfrm>
            <a:off x="3353278" y="2112963"/>
            <a:ext cx="914400" cy="307975"/>
          </a:xfrm>
          <a:prstGeom prst="rect">
            <a:avLst/>
          </a:prstGeom>
          <a:noFill/>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sz="1400" b="1" dirty="0" smtClean="0">
                <a:solidFill>
                  <a:srgbClr val="2A9B18"/>
                </a:solidFill>
              </a:rPr>
              <a:t>2003</a:t>
            </a:r>
            <a:endParaRPr lang="en-US" sz="1400" dirty="0">
              <a:solidFill>
                <a:srgbClr val="2A9B18"/>
              </a:solidFill>
            </a:endParaRPr>
          </a:p>
        </p:txBody>
      </p:sp>
      <p:sp>
        <p:nvSpPr>
          <p:cNvPr id="35" name="Rektangel 76"/>
          <p:cNvSpPr>
            <a:spLocks noChangeArrowheads="1"/>
          </p:cNvSpPr>
          <p:nvPr/>
        </p:nvSpPr>
        <p:spPr bwMode="auto">
          <a:xfrm>
            <a:off x="3556478" y="2800332"/>
            <a:ext cx="1422400" cy="646331"/>
          </a:xfrm>
          <a:prstGeom prst="rect">
            <a:avLst/>
          </a:prstGeom>
          <a:noFill/>
          <a:ln w="9525">
            <a:noFill/>
            <a:miter lim="800000"/>
            <a:headEnd/>
            <a:tailEnd/>
          </a:ln>
        </p:spPr>
        <p:txBody>
          <a:bodyPr wrap="square">
            <a:spAutoFit/>
          </a:bodyPr>
          <a:lstStyle/>
          <a:p>
            <a:r>
              <a:rPr lang="en-US" sz="1200" noProof="1" smtClean="0">
                <a:solidFill>
                  <a:srgbClr val="262626"/>
                </a:solidFill>
              </a:rPr>
              <a:t>Ximian</a:t>
            </a:r>
            <a:r>
              <a:rPr lang="en-US" sz="1200" noProof="1">
                <a:solidFill>
                  <a:srgbClr val="262626"/>
                </a:solidFill>
              </a:rPr>
              <a:t> </a:t>
            </a:r>
            <a:r>
              <a:rPr lang="en-US" sz="1200" noProof="1" smtClean="0">
                <a:solidFill>
                  <a:srgbClr val="262626"/>
                </a:solidFill>
              </a:rPr>
              <a:t/>
            </a:r>
            <a:br>
              <a:rPr lang="en-US" sz="1200" noProof="1" smtClean="0">
                <a:solidFill>
                  <a:srgbClr val="262626"/>
                </a:solidFill>
              </a:rPr>
            </a:br>
            <a:r>
              <a:rPr lang="en-US" sz="1200" noProof="1" smtClean="0">
                <a:solidFill>
                  <a:srgbClr val="262626"/>
                </a:solidFill>
              </a:rPr>
              <a:t>Acquired </a:t>
            </a:r>
            <a:br>
              <a:rPr lang="en-US" sz="1200" noProof="1" smtClean="0">
                <a:solidFill>
                  <a:srgbClr val="262626"/>
                </a:solidFill>
              </a:rPr>
            </a:br>
            <a:r>
              <a:rPr lang="en-US" sz="1200" noProof="1" smtClean="0">
                <a:solidFill>
                  <a:srgbClr val="262626"/>
                </a:solidFill>
              </a:rPr>
              <a:t>by Novell</a:t>
            </a:r>
          </a:p>
        </p:txBody>
      </p:sp>
      <p:grpSp>
        <p:nvGrpSpPr>
          <p:cNvPr id="36" name="Group 24"/>
          <p:cNvGrpSpPr>
            <a:grpSpLocks/>
          </p:cNvGrpSpPr>
          <p:nvPr/>
        </p:nvGrpSpPr>
        <p:grpSpPr bwMode="auto">
          <a:xfrm>
            <a:off x="4826000" y="2417763"/>
            <a:ext cx="228600" cy="228600"/>
            <a:chOff x="2628904" y="3086104"/>
            <a:chExt cx="228600" cy="228600"/>
          </a:xfrm>
        </p:grpSpPr>
        <p:sp>
          <p:nvSpPr>
            <p:cNvPr id="37" name="Oval 36"/>
            <p:cNvSpPr/>
            <p:nvPr/>
          </p:nvSpPr>
          <p:spPr>
            <a:xfrm>
              <a:off x="2667004" y="3124204"/>
              <a:ext cx="152400" cy="152400"/>
            </a:xfrm>
            <a:prstGeom prst="ellipse">
              <a:avLst/>
            </a:prstGeom>
            <a:solidFill>
              <a:srgbClr val="2A9B1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38" name="Oval 37"/>
            <p:cNvSpPr/>
            <p:nvPr/>
          </p:nvSpPr>
          <p:spPr>
            <a:xfrm>
              <a:off x="2628904" y="3086104"/>
              <a:ext cx="228600" cy="228600"/>
            </a:xfrm>
            <a:prstGeom prst="ellipse">
              <a:avLst/>
            </a:prstGeom>
            <a:noFill/>
            <a:ln w="15875">
              <a:solidFill>
                <a:srgbClr val="2A9B1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grpSp>
      <p:sp>
        <p:nvSpPr>
          <p:cNvPr id="39" name="TextBox 38"/>
          <p:cNvSpPr txBox="1"/>
          <p:nvPr/>
        </p:nvSpPr>
        <p:spPr>
          <a:xfrm>
            <a:off x="4483578" y="2104231"/>
            <a:ext cx="914400" cy="307975"/>
          </a:xfrm>
          <a:prstGeom prst="rect">
            <a:avLst/>
          </a:prstGeom>
          <a:noFill/>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sz="1400" b="1" dirty="0" smtClean="0">
                <a:solidFill>
                  <a:srgbClr val="2A9B18"/>
                </a:solidFill>
              </a:rPr>
              <a:t>2009</a:t>
            </a:r>
            <a:endParaRPr lang="en-US" sz="1400" dirty="0">
              <a:solidFill>
                <a:srgbClr val="2A9B18"/>
              </a:solidFill>
            </a:endParaRPr>
          </a:p>
        </p:txBody>
      </p:sp>
      <p:sp>
        <p:nvSpPr>
          <p:cNvPr id="40" name="Rektangel 76"/>
          <p:cNvSpPr>
            <a:spLocks noChangeArrowheads="1"/>
          </p:cNvSpPr>
          <p:nvPr/>
        </p:nvSpPr>
        <p:spPr bwMode="auto">
          <a:xfrm>
            <a:off x="4674078" y="2800332"/>
            <a:ext cx="1118710" cy="830997"/>
          </a:xfrm>
          <a:prstGeom prst="rect">
            <a:avLst/>
          </a:prstGeom>
          <a:noFill/>
          <a:ln w="9525">
            <a:noFill/>
            <a:miter lim="800000"/>
            <a:headEnd/>
            <a:tailEnd/>
          </a:ln>
        </p:spPr>
        <p:txBody>
          <a:bodyPr wrap="square">
            <a:spAutoFit/>
          </a:bodyPr>
          <a:lstStyle/>
          <a:p>
            <a:r>
              <a:rPr lang="en-US" sz="1200" noProof="1" smtClean="0">
                <a:solidFill>
                  <a:srgbClr val="262626"/>
                </a:solidFill>
              </a:rPr>
              <a:t>First iOS product (now Xamarin.iOS) launches</a:t>
            </a:r>
          </a:p>
        </p:txBody>
      </p:sp>
      <p:sp>
        <p:nvSpPr>
          <p:cNvPr id="41" name="TextBox 40"/>
          <p:cNvSpPr txBox="1"/>
          <p:nvPr/>
        </p:nvSpPr>
        <p:spPr>
          <a:xfrm>
            <a:off x="5537678" y="2095500"/>
            <a:ext cx="914400" cy="307975"/>
          </a:xfrm>
          <a:prstGeom prst="rect">
            <a:avLst/>
          </a:prstGeom>
          <a:noFill/>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sz="1400" b="1" dirty="0" smtClean="0">
                <a:solidFill>
                  <a:srgbClr val="3366FF"/>
                </a:solidFill>
              </a:rPr>
              <a:t>2011</a:t>
            </a:r>
            <a:endParaRPr lang="en-US" sz="1400" dirty="0">
              <a:solidFill>
                <a:srgbClr val="3366FF"/>
              </a:solidFill>
            </a:endParaRPr>
          </a:p>
        </p:txBody>
      </p:sp>
      <p:sp>
        <p:nvSpPr>
          <p:cNvPr id="42" name="Rektangel 76"/>
          <p:cNvSpPr>
            <a:spLocks noChangeArrowheads="1"/>
          </p:cNvSpPr>
          <p:nvPr/>
        </p:nvSpPr>
        <p:spPr bwMode="auto">
          <a:xfrm>
            <a:off x="5701667" y="2800332"/>
            <a:ext cx="1413508" cy="1138773"/>
          </a:xfrm>
          <a:prstGeom prst="rect">
            <a:avLst/>
          </a:prstGeom>
          <a:noFill/>
          <a:ln w="9525">
            <a:noFill/>
            <a:miter lim="800000"/>
            <a:headEnd/>
            <a:tailEnd/>
          </a:ln>
        </p:spPr>
        <p:txBody>
          <a:bodyPr wrap="square">
            <a:spAutoFit/>
          </a:bodyPr>
          <a:lstStyle/>
          <a:p>
            <a:r>
              <a:rPr lang="en-US" sz="1200" noProof="1" smtClean="0">
                <a:solidFill>
                  <a:srgbClr val="262626"/>
                </a:solidFill>
              </a:rPr>
              <a:t>Xamarin </a:t>
            </a:r>
            <a:br>
              <a:rPr lang="en-US" sz="1200" noProof="1" smtClean="0">
                <a:solidFill>
                  <a:srgbClr val="262626"/>
                </a:solidFill>
              </a:rPr>
            </a:br>
            <a:r>
              <a:rPr lang="en-US" sz="1200" noProof="1" smtClean="0">
                <a:solidFill>
                  <a:srgbClr val="262626"/>
                </a:solidFill>
              </a:rPr>
              <a:t>Founded</a:t>
            </a:r>
          </a:p>
          <a:p>
            <a:endParaRPr lang="en-US" sz="800" noProof="1">
              <a:solidFill>
                <a:srgbClr val="262626"/>
              </a:solidFill>
            </a:endParaRPr>
          </a:p>
          <a:p>
            <a:r>
              <a:rPr lang="en-US" sz="1200" noProof="1" smtClean="0">
                <a:solidFill>
                  <a:srgbClr val="262626"/>
                </a:solidFill>
              </a:rPr>
              <a:t>First </a:t>
            </a:r>
            <a:br>
              <a:rPr lang="en-US" sz="1200" noProof="1" smtClean="0">
                <a:solidFill>
                  <a:srgbClr val="262626"/>
                </a:solidFill>
              </a:rPr>
            </a:br>
            <a:r>
              <a:rPr lang="en-US" sz="1200" noProof="1" smtClean="0">
                <a:solidFill>
                  <a:srgbClr val="262626"/>
                </a:solidFill>
              </a:rPr>
              <a:t>Release of  Xamarin.Android</a:t>
            </a:r>
          </a:p>
        </p:txBody>
      </p:sp>
      <p:sp>
        <p:nvSpPr>
          <p:cNvPr id="43" name="TextBox 42"/>
          <p:cNvSpPr txBox="1"/>
          <p:nvPr/>
        </p:nvSpPr>
        <p:spPr>
          <a:xfrm>
            <a:off x="6579078" y="2096295"/>
            <a:ext cx="914400" cy="307975"/>
          </a:xfrm>
          <a:prstGeom prst="rect">
            <a:avLst/>
          </a:prstGeom>
          <a:noFill/>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sz="1400" b="1" dirty="0" smtClean="0">
                <a:solidFill>
                  <a:srgbClr val="3366FF"/>
                </a:solidFill>
              </a:rPr>
              <a:t>2012</a:t>
            </a:r>
            <a:endParaRPr lang="en-US" sz="1400" dirty="0">
              <a:solidFill>
                <a:srgbClr val="3366FF"/>
              </a:solidFill>
            </a:endParaRPr>
          </a:p>
        </p:txBody>
      </p:sp>
      <p:sp>
        <p:nvSpPr>
          <p:cNvPr id="44" name="Rektangel 76"/>
          <p:cNvSpPr>
            <a:spLocks noChangeArrowheads="1"/>
          </p:cNvSpPr>
          <p:nvPr/>
        </p:nvSpPr>
        <p:spPr bwMode="auto">
          <a:xfrm>
            <a:off x="6835620" y="2808398"/>
            <a:ext cx="1413508" cy="1323439"/>
          </a:xfrm>
          <a:prstGeom prst="rect">
            <a:avLst/>
          </a:prstGeom>
          <a:noFill/>
          <a:ln w="9525">
            <a:noFill/>
            <a:miter lim="800000"/>
            <a:headEnd/>
            <a:tailEnd/>
          </a:ln>
        </p:spPr>
        <p:txBody>
          <a:bodyPr wrap="square">
            <a:spAutoFit/>
          </a:bodyPr>
          <a:lstStyle/>
          <a:p>
            <a:r>
              <a:rPr lang="en-US" sz="1200" noProof="1" smtClean="0">
                <a:solidFill>
                  <a:srgbClr val="262626"/>
                </a:solidFill>
              </a:rPr>
              <a:t>First </a:t>
            </a:r>
            <a:br>
              <a:rPr lang="en-US" sz="1200" noProof="1" smtClean="0">
                <a:solidFill>
                  <a:srgbClr val="262626"/>
                </a:solidFill>
              </a:rPr>
            </a:br>
            <a:r>
              <a:rPr lang="en-US" sz="1200" noProof="1" smtClean="0">
                <a:solidFill>
                  <a:srgbClr val="262626"/>
                </a:solidFill>
              </a:rPr>
              <a:t>release of Xamarin.Mac</a:t>
            </a:r>
          </a:p>
          <a:p>
            <a:endParaRPr lang="en-US" sz="800" noProof="1" smtClean="0">
              <a:solidFill>
                <a:srgbClr val="262626"/>
              </a:solidFill>
            </a:endParaRPr>
          </a:p>
          <a:p>
            <a:r>
              <a:rPr lang="en-US" sz="1200" noProof="1" smtClean="0">
                <a:solidFill>
                  <a:srgbClr val="262626"/>
                </a:solidFill>
              </a:rPr>
              <a:t>Launch</a:t>
            </a:r>
            <a:br>
              <a:rPr lang="en-US" sz="1200" noProof="1" smtClean="0">
                <a:solidFill>
                  <a:srgbClr val="262626"/>
                </a:solidFill>
              </a:rPr>
            </a:br>
            <a:r>
              <a:rPr lang="en-US" sz="1200" noProof="1" smtClean="0">
                <a:solidFill>
                  <a:srgbClr val="262626"/>
                </a:solidFill>
              </a:rPr>
              <a:t>Partner</a:t>
            </a:r>
            <a:br>
              <a:rPr lang="en-US" sz="1200" noProof="1" smtClean="0">
                <a:solidFill>
                  <a:srgbClr val="262626"/>
                </a:solidFill>
              </a:rPr>
            </a:br>
            <a:r>
              <a:rPr lang="en-US" sz="1200" noProof="1" smtClean="0">
                <a:solidFill>
                  <a:srgbClr val="262626"/>
                </a:solidFill>
              </a:rPr>
              <a:t>Program</a:t>
            </a:r>
          </a:p>
        </p:txBody>
      </p:sp>
      <p:grpSp>
        <p:nvGrpSpPr>
          <p:cNvPr id="45" name="Group 31"/>
          <p:cNvGrpSpPr>
            <a:grpSpLocks/>
          </p:cNvGrpSpPr>
          <p:nvPr/>
        </p:nvGrpSpPr>
        <p:grpSpPr bwMode="auto">
          <a:xfrm>
            <a:off x="7969250" y="2399508"/>
            <a:ext cx="228600" cy="228600"/>
            <a:chOff x="2628904" y="3086104"/>
            <a:chExt cx="228600" cy="228600"/>
          </a:xfrm>
        </p:grpSpPr>
        <p:sp>
          <p:nvSpPr>
            <p:cNvPr id="46" name="Oval 45"/>
            <p:cNvSpPr/>
            <p:nvPr/>
          </p:nvSpPr>
          <p:spPr>
            <a:xfrm>
              <a:off x="2667004" y="3124204"/>
              <a:ext cx="152400" cy="1524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47" name="Oval 46"/>
            <p:cNvSpPr/>
            <p:nvPr/>
          </p:nvSpPr>
          <p:spPr>
            <a:xfrm>
              <a:off x="2628904" y="3086104"/>
              <a:ext cx="228600" cy="228600"/>
            </a:xfrm>
            <a:prstGeom prst="ellipse">
              <a:avLst/>
            </a:prstGeom>
            <a:noFill/>
            <a:ln w="15875">
              <a:solidFill>
                <a:srgbClr val="62656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grpSp>
      <p:sp>
        <p:nvSpPr>
          <p:cNvPr id="48" name="TextBox 47"/>
          <p:cNvSpPr txBox="1"/>
          <p:nvPr/>
        </p:nvSpPr>
        <p:spPr>
          <a:xfrm>
            <a:off x="7610953" y="2084390"/>
            <a:ext cx="914400" cy="307975"/>
          </a:xfrm>
          <a:prstGeom prst="rect">
            <a:avLst/>
          </a:prstGeom>
          <a:noFill/>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sz="1400" b="1" dirty="0" smtClean="0">
                <a:solidFill>
                  <a:srgbClr val="3366FF"/>
                </a:solidFill>
              </a:rPr>
              <a:t>2013</a:t>
            </a:r>
            <a:endParaRPr lang="en-US" sz="1400" dirty="0">
              <a:solidFill>
                <a:srgbClr val="3366FF"/>
              </a:solidFill>
            </a:endParaRPr>
          </a:p>
        </p:txBody>
      </p:sp>
      <p:sp>
        <p:nvSpPr>
          <p:cNvPr id="49" name="Rektangel 76"/>
          <p:cNvSpPr>
            <a:spLocks noChangeArrowheads="1"/>
          </p:cNvSpPr>
          <p:nvPr/>
        </p:nvSpPr>
        <p:spPr bwMode="auto">
          <a:xfrm>
            <a:off x="7753350" y="2808398"/>
            <a:ext cx="1413508" cy="2123658"/>
          </a:xfrm>
          <a:prstGeom prst="rect">
            <a:avLst/>
          </a:prstGeom>
          <a:noFill/>
          <a:ln w="9525">
            <a:noFill/>
            <a:miter lim="800000"/>
            <a:headEnd/>
            <a:tailEnd/>
          </a:ln>
        </p:spPr>
        <p:txBody>
          <a:bodyPr wrap="square">
            <a:spAutoFit/>
          </a:bodyPr>
          <a:lstStyle/>
          <a:p>
            <a:r>
              <a:rPr lang="en-US" sz="1200" noProof="1" smtClean="0">
                <a:solidFill>
                  <a:srgbClr val="262626"/>
                </a:solidFill>
              </a:rPr>
              <a:t>Xamarin 2.0</a:t>
            </a:r>
          </a:p>
          <a:p>
            <a:endParaRPr lang="en-US" sz="800" noProof="1" smtClean="0">
              <a:solidFill>
                <a:srgbClr val="262626"/>
              </a:solidFill>
            </a:endParaRPr>
          </a:p>
          <a:p>
            <a:r>
              <a:rPr lang="en-US" sz="1200" noProof="1" smtClean="0">
                <a:solidFill>
                  <a:srgbClr val="262626"/>
                </a:solidFill>
              </a:rPr>
              <a:t>Component </a:t>
            </a:r>
          </a:p>
          <a:p>
            <a:r>
              <a:rPr lang="en-US" sz="1200" noProof="1" smtClean="0">
                <a:solidFill>
                  <a:srgbClr val="262626"/>
                </a:solidFill>
              </a:rPr>
              <a:t>Store</a:t>
            </a:r>
          </a:p>
          <a:p>
            <a:endParaRPr lang="en-US" sz="800" noProof="1" smtClean="0">
              <a:solidFill>
                <a:srgbClr val="262626"/>
              </a:solidFill>
            </a:endParaRPr>
          </a:p>
          <a:p>
            <a:r>
              <a:rPr lang="en-US" sz="1200" noProof="1" smtClean="0">
                <a:solidFill>
                  <a:srgbClr val="262626"/>
                </a:solidFill>
              </a:rPr>
              <a:t>Evolve 2013</a:t>
            </a:r>
            <a:r>
              <a:rPr lang="en-US" sz="1200" noProof="1">
                <a:solidFill>
                  <a:srgbClr val="262626"/>
                </a:solidFill>
              </a:rPr>
              <a:t> </a:t>
            </a:r>
            <a:endParaRPr lang="en-US" sz="1200" noProof="1" smtClean="0">
              <a:solidFill>
                <a:srgbClr val="262626"/>
              </a:solidFill>
            </a:endParaRPr>
          </a:p>
          <a:p>
            <a:endParaRPr lang="en-US" sz="1200" noProof="1">
              <a:solidFill>
                <a:srgbClr val="262626"/>
              </a:solidFill>
            </a:endParaRPr>
          </a:p>
          <a:p>
            <a:r>
              <a:rPr lang="en-US" sz="1200" noProof="1">
                <a:solidFill>
                  <a:srgbClr val="262626"/>
                </a:solidFill>
              </a:rPr>
              <a:t>Xamarin Test</a:t>
            </a:r>
          </a:p>
          <a:p>
            <a:r>
              <a:rPr lang="en-US" sz="1200" noProof="1" smtClean="0">
                <a:solidFill>
                  <a:srgbClr val="262626"/>
                </a:solidFill>
              </a:rPr>
              <a:t>Cloud</a:t>
            </a:r>
          </a:p>
          <a:p>
            <a:endParaRPr lang="en-US" sz="800" noProof="1">
              <a:solidFill>
                <a:srgbClr val="262626"/>
              </a:solidFill>
            </a:endParaRPr>
          </a:p>
          <a:p>
            <a:r>
              <a:rPr lang="en-US" sz="1200" noProof="1" smtClean="0">
                <a:solidFill>
                  <a:srgbClr val="262626"/>
                </a:solidFill>
              </a:rPr>
              <a:t>Microsoft Partnership</a:t>
            </a:r>
          </a:p>
        </p:txBody>
      </p:sp>
      <p:sp>
        <p:nvSpPr>
          <p:cNvPr id="50" name="Rektangel 76"/>
          <p:cNvSpPr>
            <a:spLocks noChangeArrowheads="1"/>
          </p:cNvSpPr>
          <p:nvPr/>
        </p:nvSpPr>
        <p:spPr bwMode="auto">
          <a:xfrm>
            <a:off x="6332221" y="1351982"/>
            <a:ext cx="1413508" cy="646331"/>
          </a:xfrm>
          <a:prstGeom prst="rect">
            <a:avLst/>
          </a:prstGeom>
          <a:noFill/>
          <a:ln w="9525">
            <a:noFill/>
            <a:miter lim="800000"/>
            <a:headEnd/>
            <a:tailEnd/>
          </a:ln>
        </p:spPr>
        <p:txBody>
          <a:bodyPr wrap="square">
            <a:spAutoFit/>
          </a:bodyPr>
          <a:lstStyle/>
          <a:p>
            <a:pPr algn="ctr"/>
            <a:r>
              <a:rPr lang="en-US" sz="1200" noProof="1" smtClean="0">
                <a:solidFill>
                  <a:schemeClr val="tx1">
                    <a:lumMod val="50000"/>
                    <a:lumOff val="50000"/>
                  </a:schemeClr>
                </a:solidFill>
              </a:rPr>
              <a:t>Reach 200,000</a:t>
            </a:r>
          </a:p>
          <a:p>
            <a:pPr algn="ctr"/>
            <a:r>
              <a:rPr lang="en-US" sz="1200" noProof="1" smtClean="0">
                <a:solidFill>
                  <a:schemeClr val="tx1">
                    <a:lumMod val="50000"/>
                    <a:lumOff val="50000"/>
                  </a:schemeClr>
                </a:solidFill>
              </a:rPr>
              <a:t>Developer </a:t>
            </a:r>
          </a:p>
          <a:p>
            <a:pPr algn="ctr"/>
            <a:r>
              <a:rPr lang="en-US" sz="1200" noProof="1" smtClean="0">
                <a:solidFill>
                  <a:schemeClr val="tx1">
                    <a:lumMod val="50000"/>
                    <a:lumOff val="50000"/>
                  </a:schemeClr>
                </a:solidFill>
              </a:rPr>
              <a:t>Mark</a:t>
            </a:r>
            <a:endParaRPr lang="en-US" sz="1200" noProof="1">
              <a:solidFill>
                <a:schemeClr val="tx1">
                  <a:lumMod val="50000"/>
                  <a:lumOff val="50000"/>
                </a:schemeClr>
              </a:solidFill>
            </a:endParaRPr>
          </a:p>
        </p:txBody>
      </p:sp>
      <p:sp>
        <p:nvSpPr>
          <p:cNvPr id="51" name="Rektangel 76"/>
          <p:cNvSpPr>
            <a:spLocks noChangeArrowheads="1"/>
          </p:cNvSpPr>
          <p:nvPr/>
        </p:nvSpPr>
        <p:spPr bwMode="auto">
          <a:xfrm>
            <a:off x="7353539" y="1174519"/>
            <a:ext cx="1663222" cy="1015663"/>
          </a:xfrm>
          <a:prstGeom prst="rect">
            <a:avLst/>
          </a:prstGeom>
          <a:noFill/>
          <a:ln w="9525">
            <a:noFill/>
            <a:miter lim="800000"/>
            <a:headEnd/>
            <a:tailEnd/>
          </a:ln>
        </p:spPr>
        <p:txBody>
          <a:bodyPr wrap="square">
            <a:spAutoFit/>
          </a:bodyPr>
          <a:lstStyle/>
          <a:p>
            <a:pPr algn="ctr"/>
            <a:r>
              <a:rPr lang="en-US" sz="1200" noProof="1" smtClean="0">
                <a:solidFill>
                  <a:schemeClr val="tx1">
                    <a:lumMod val="50000"/>
                    <a:lumOff val="50000"/>
                  </a:schemeClr>
                </a:solidFill>
              </a:rPr>
              <a:t>500,000+ </a:t>
            </a:r>
            <a:br>
              <a:rPr lang="en-US" sz="1200" noProof="1" smtClean="0">
                <a:solidFill>
                  <a:schemeClr val="tx1">
                    <a:lumMod val="50000"/>
                    <a:lumOff val="50000"/>
                  </a:schemeClr>
                </a:solidFill>
              </a:rPr>
            </a:br>
            <a:r>
              <a:rPr lang="en-US" sz="1200" noProof="1" smtClean="0">
                <a:solidFill>
                  <a:schemeClr val="tx1">
                    <a:lumMod val="50000"/>
                    <a:lumOff val="50000"/>
                  </a:schemeClr>
                </a:solidFill>
              </a:rPr>
              <a:t>Developers</a:t>
            </a:r>
          </a:p>
          <a:p>
            <a:pPr algn="ctr"/>
            <a:r>
              <a:rPr lang="en-US" sz="1200" noProof="1" smtClean="0">
                <a:solidFill>
                  <a:schemeClr val="tx1">
                    <a:lumMod val="50000"/>
                    <a:lumOff val="50000"/>
                  </a:schemeClr>
                </a:solidFill>
              </a:rPr>
              <a:t>100+ Partners</a:t>
            </a:r>
          </a:p>
          <a:p>
            <a:pPr algn="ctr"/>
            <a:r>
              <a:rPr lang="en-US" sz="1200" noProof="1" smtClean="0">
                <a:solidFill>
                  <a:schemeClr val="tx1">
                    <a:lumMod val="50000"/>
                    <a:lumOff val="50000"/>
                  </a:schemeClr>
                </a:solidFill>
              </a:rPr>
              <a:t>100+ Components </a:t>
            </a:r>
          </a:p>
          <a:p>
            <a:pPr algn="ctr"/>
            <a:endParaRPr lang="en-US" sz="1200" noProof="1">
              <a:solidFill>
                <a:schemeClr val="tx1">
                  <a:lumMod val="50000"/>
                  <a:lumOff val="50000"/>
                </a:schemeClr>
              </a:solidFill>
            </a:endParaRPr>
          </a:p>
        </p:txBody>
      </p:sp>
    </p:spTree>
    <p:extLst>
      <p:ext uri="{BB962C8B-B14F-4D97-AF65-F5344CB8AC3E}">
        <p14:creationId xmlns:p14="http://schemas.microsoft.com/office/powerpoint/2010/main" val="2109795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9">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9">
                                            <p:txEl>
                                              <p:pRg st="2" end="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9">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9">
                                            <p:txEl>
                                              <p:pRg st="5" end="5"/>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9">
                                            <p:txEl>
                                              <p:pRg st="7" end="7"/>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9">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0" grpId="0"/>
      <p:bldP spid="35" grpId="0"/>
      <p:bldP spid="40" grpId="0"/>
      <p:bldP spid="44" grpId="0"/>
      <p:bldP spid="50" grpId="0"/>
      <p:bldP spid="5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Placeholder 1"/>
          <p:cNvSpPr>
            <a:spLocks noGrp="1"/>
          </p:cNvSpPr>
          <p:nvPr>
            <p:ph type="body" sz="quarter" idx="10"/>
          </p:nvPr>
        </p:nvSpPr>
        <p:spPr bwMode="auto">
          <a:xfrm>
            <a:off x="523875" y="3895515"/>
            <a:ext cx="8291513" cy="103367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numCol="1" anchor="t" anchorCtr="0" compatLnSpc="1">
            <a:prstTxWarp prst="textNoShape">
              <a:avLst/>
            </a:prstTxWarp>
          </a:bodyPr>
          <a:lstStyle/>
          <a:p>
            <a:pPr eaLnBrk="1" hangingPunct="1"/>
            <a:r>
              <a:rPr lang="en-US" sz="2800" b="0" dirty="0" smtClean="0">
                <a:solidFill>
                  <a:schemeClr val="tx1"/>
                </a:solidFill>
                <a:latin typeface="Segoe UI" panose="020B0502040204020203" pitchFamily="34" charset="0"/>
                <a:cs typeface="Segoe UI" panose="020B0502040204020203" pitchFamily="34" charset="0"/>
              </a:rPr>
              <a:t>Anything you can do in Objective-C or Java can be done in C# and Visual Studio with Xamarin! </a:t>
            </a:r>
            <a:endParaRPr lang="en-US" sz="2800" b="0" dirty="0">
              <a:solidFill>
                <a:schemeClr val="tx1"/>
              </a:solidFill>
              <a:latin typeface="Segoe UI" panose="020B0502040204020203" pitchFamily="34" charset="0"/>
              <a:cs typeface="Segoe UI" panose="020B0502040204020203" pitchFamily="34" charset="0"/>
            </a:endParaRPr>
          </a:p>
        </p:txBody>
      </p:sp>
      <p:sp>
        <p:nvSpPr>
          <p:cNvPr id="5" name="Title 1"/>
          <p:cNvSpPr txBox="1">
            <a:spLocks/>
          </p:cNvSpPr>
          <p:nvPr/>
        </p:nvSpPr>
        <p:spPr bwMode="auto">
          <a:xfrm>
            <a:off x="139700" y="74613"/>
            <a:ext cx="9004300" cy="533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numCol="1" anchor="t" anchorCtr="0" compatLnSpc="1">
            <a:prstTxWarp prst="textNoShape">
              <a:avLst/>
            </a:prstTxWarp>
          </a:bodyPr>
          <a:lstStyle>
            <a:lvl1pPr algn="r" defTabSz="457200" rtl="0" eaLnBrk="0" fontAlgn="base" hangingPunct="0">
              <a:spcBef>
                <a:spcPct val="0"/>
              </a:spcBef>
              <a:spcAft>
                <a:spcPct val="0"/>
              </a:spcAft>
              <a:defRPr sz="2800" kern="1200" cap="all">
                <a:solidFill>
                  <a:schemeClr val="bg1"/>
                </a:solidFill>
                <a:latin typeface="Source Sans Pro Black"/>
                <a:ea typeface="ＭＳ Ｐゴシック" charset="0"/>
                <a:cs typeface="ＭＳ Ｐゴシック" charset="0"/>
              </a:defRPr>
            </a:lvl1pPr>
            <a:lvl2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2pPr>
            <a:lvl3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3pPr>
            <a:lvl4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4pPr>
            <a:lvl5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5pPr>
            <a:lvl6pPr marL="4572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6pPr>
            <a:lvl7pPr marL="9144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7pPr>
            <a:lvl8pPr marL="13716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8pPr>
            <a:lvl9pPr marL="18288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9pPr>
          </a:lstStyle>
          <a:p>
            <a:pPr algn="ctr" eaLnBrk="1" hangingPunct="1"/>
            <a:r>
              <a:rPr lang="en-US" sz="4000" cap="none" dirty="0" smtClean="0">
                <a:solidFill>
                  <a:srgbClr val="3498DB"/>
                </a:solidFill>
                <a:latin typeface="Segoe UI" panose="020B0502040204020203" pitchFamily="34" charset="0"/>
                <a:cs typeface="Segoe UI" panose="020B0502040204020203" pitchFamily="34" charset="0"/>
              </a:rPr>
              <a:t>100% API Coverage</a:t>
            </a:r>
            <a:endParaRPr lang="en-US" sz="4000" cap="none" dirty="0">
              <a:solidFill>
                <a:srgbClr val="3498DB"/>
              </a:solidFill>
              <a:latin typeface="Segoe UI" panose="020B0502040204020203" pitchFamily="34" charset="0"/>
              <a:cs typeface="Segoe UI" panose="020B0502040204020203" pitchFamily="34" charset="0"/>
            </a:endParaRPr>
          </a:p>
        </p:txBody>
      </p:sp>
      <p:pic>
        <p:nvPicPr>
          <p:cNvPr id="2052" name="Picture 4" descr="C:\Users\Xamarin\Downloads\native-api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028491"/>
            <a:ext cx="3200400" cy="2466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4526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65048" y="3326190"/>
            <a:ext cx="184666" cy="369332"/>
          </a:xfrm>
          <a:prstGeom prst="rect">
            <a:avLst/>
          </a:prstGeom>
          <a:noFill/>
        </p:spPr>
        <p:txBody>
          <a:bodyPr wrap="none" rtlCol="0">
            <a:spAutoFit/>
          </a:bodyPr>
          <a:lstStyle/>
          <a:p>
            <a:endParaRPr lang="en-US" dirty="0"/>
          </a:p>
        </p:txBody>
      </p:sp>
      <p:sp>
        <p:nvSpPr>
          <p:cNvPr id="13" name="Rectangle 2"/>
          <p:cNvSpPr txBox="1">
            <a:spLocks noChangeArrowheads="1"/>
          </p:cNvSpPr>
          <p:nvPr/>
        </p:nvSpPr>
        <p:spPr bwMode="auto">
          <a:xfrm>
            <a:off x="101160" y="3930857"/>
            <a:ext cx="4166040" cy="4812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rtlCol="0" anchor="t" anchorCtr="0" compatLnSpc="1">
            <a:prstTxWarp prst="textNoShape">
              <a:avLst/>
            </a:prstTxWarp>
            <a:noAutofit/>
          </a:bodyPr>
          <a:lstStyle>
            <a:lvl1pPr marL="0" indent="0" algn="ctr" defTabSz="457200" rtl="0" eaLnBrk="0" fontAlgn="base" hangingPunct="0">
              <a:spcBef>
                <a:spcPct val="20000"/>
              </a:spcBef>
              <a:spcAft>
                <a:spcPct val="0"/>
              </a:spcAft>
              <a:buFont typeface="Arial" charset="0"/>
              <a:buNone/>
              <a:defRPr sz="3200" kern="1200">
                <a:solidFill>
                  <a:schemeClr val="tx1">
                    <a:tint val="75000"/>
                  </a:schemeClr>
                </a:solidFill>
                <a:latin typeface="+mn-lt"/>
                <a:ea typeface="ＭＳ Ｐゴシック" charset="-128"/>
                <a:cs typeface="ＭＳ Ｐゴシック" charset="-128"/>
              </a:defRPr>
            </a:lvl1pPr>
            <a:lvl2pPr marL="457200" indent="0" algn="ctr" defTabSz="457200" rtl="0" eaLnBrk="0" fontAlgn="base" hangingPunct="0">
              <a:spcBef>
                <a:spcPct val="20000"/>
              </a:spcBef>
              <a:spcAft>
                <a:spcPct val="0"/>
              </a:spcAft>
              <a:buFont typeface="Arial" charset="0"/>
              <a:buNone/>
              <a:defRPr sz="2800" kern="1200">
                <a:solidFill>
                  <a:schemeClr val="tx1">
                    <a:tint val="75000"/>
                  </a:schemeClr>
                </a:solidFill>
                <a:latin typeface="+mn-lt"/>
                <a:ea typeface="ＭＳ Ｐゴシック" pitchFamily="5" charset="-128"/>
                <a:cs typeface="+mn-cs"/>
              </a:defRPr>
            </a:lvl2pPr>
            <a:lvl3pPr marL="914400" indent="0" algn="ctr" defTabSz="457200" rtl="0" eaLnBrk="0" fontAlgn="base" hangingPunct="0">
              <a:spcBef>
                <a:spcPct val="20000"/>
              </a:spcBef>
              <a:spcAft>
                <a:spcPct val="0"/>
              </a:spcAft>
              <a:buFont typeface="Arial" charset="0"/>
              <a:buNone/>
              <a:defRPr sz="2400" kern="1200">
                <a:solidFill>
                  <a:schemeClr val="tx1">
                    <a:tint val="75000"/>
                  </a:schemeClr>
                </a:solidFill>
                <a:latin typeface="+mn-lt"/>
                <a:ea typeface="ＭＳ Ｐゴシック" pitchFamily="5" charset="-128"/>
                <a:cs typeface="+mn-cs"/>
              </a:defRPr>
            </a:lvl3pPr>
            <a:lvl4pPr marL="13716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pitchFamily="5" charset="-128"/>
                <a:cs typeface="+mn-cs"/>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pitchFamily="5" charset="-128"/>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230188" lvl="1" algn="l" defTabSz="457011">
              <a:defRPr/>
            </a:pPr>
            <a:r>
              <a:rPr lang="en-US" sz="1800" dirty="0" err="1" smtClean="0">
                <a:solidFill>
                  <a:srgbClr val="FFFFFF"/>
                </a:solidFill>
                <a:latin typeface="Segoe UI" panose="020B0502040204020203" pitchFamily="34" charset="0"/>
                <a:cs typeface="Segoe UI" panose="020B0502040204020203" pitchFamily="34" charset="0"/>
              </a:rPr>
              <a:t>Xamarin.iOS</a:t>
            </a:r>
            <a:r>
              <a:rPr lang="en-US" sz="1800" dirty="0" smtClean="0">
                <a:solidFill>
                  <a:srgbClr val="FFFFFF"/>
                </a:solidFill>
                <a:latin typeface="Segoe UI" panose="020B0502040204020203" pitchFamily="34" charset="0"/>
                <a:cs typeface="Segoe UI" panose="020B0502040204020203" pitchFamily="34" charset="0"/>
              </a:rPr>
              <a:t> does full Ahead Of Time (AOT) compilation to produce an ARM binary for Apple’s App Store.</a:t>
            </a:r>
          </a:p>
        </p:txBody>
      </p:sp>
      <p:sp>
        <p:nvSpPr>
          <p:cNvPr id="9" name="Title 1"/>
          <p:cNvSpPr>
            <a:spLocks noGrp="1"/>
          </p:cNvSpPr>
          <p:nvPr>
            <p:ph type="title"/>
          </p:nvPr>
        </p:nvSpPr>
        <p:spPr bwMode="auto">
          <a:xfrm>
            <a:off x="457200" y="201613"/>
            <a:ext cx="82296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sz="4000" b="0" dirty="0" smtClean="0">
                <a:latin typeface="Segoe UI" panose="020B0502040204020203" pitchFamily="34" charset="0"/>
                <a:cs typeface="Segoe UI" panose="020B0502040204020203" pitchFamily="34" charset="0"/>
              </a:rPr>
              <a:t>Native Performance</a:t>
            </a:r>
            <a:endParaRPr lang="en-US" sz="4000" b="0" dirty="0">
              <a:latin typeface="Segoe UI" panose="020B0502040204020203" pitchFamily="34" charset="0"/>
              <a:cs typeface="Segoe UI" panose="020B0502040204020203" pitchFamily="34" charset="0"/>
            </a:endParaRPr>
          </a:p>
        </p:txBody>
      </p:sp>
      <p:sp>
        <p:nvSpPr>
          <p:cNvPr id="14" name="Rectangle 2"/>
          <p:cNvSpPr txBox="1">
            <a:spLocks noChangeArrowheads="1"/>
          </p:cNvSpPr>
          <p:nvPr/>
        </p:nvSpPr>
        <p:spPr bwMode="auto">
          <a:xfrm>
            <a:off x="4825560" y="3930857"/>
            <a:ext cx="3950140" cy="4812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rtlCol="0" anchor="t" anchorCtr="0" compatLnSpc="1">
            <a:prstTxWarp prst="textNoShape">
              <a:avLst/>
            </a:prstTxWarp>
            <a:noAutofit/>
          </a:bodyPr>
          <a:lstStyle>
            <a:lvl1pPr marL="0" indent="0" algn="ctr" defTabSz="457200" rtl="0" eaLnBrk="0" fontAlgn="base" hangingPunct="0">
              <a:spcBef>
                <a:spcPct val="20000"/>
              </a:spcBef>
              <a:spcAft>
                <a:spcPct val="0"/>
              </a:spcAft>
              <a:buFont typeface="Arial" charset="0"/>
              <a:buNone/>
              <a:defRPr sz="3200" kern="1200">
                <a:solidFill>
                  <a:schemeClr val="tx1">
                    <a:tint val="75000"/>
                  </a:schemeClr>
                </a:solidFill>
                <a:latin typeface="+mn-lt"/>
                <a:ea typeface="ＭＳ Ｐゴシック" charset="-128"/>
                <a:cs typeface="ＭＳ Ｐゴシック" charset="-128"/>
              </a:defRPr>
            </a:lvl1pPr>
            <a:lvl2pPr marL="457200" indent="0" algn="ctr" defTabSz="457200" rtl="0" eaLnBrk="0" fontAlgn="base" hangingPunct="0">
              <a:spcBef>
                <a:spcPct val="20000"/>
              </a:spcBef>
              <a:spcAft>
                <a:spcPct val="0"/>
              </a:spcAft>
              <a:buFont typeface="Arial" charset="0"/>
              <a:buNone/>
              <a:defRPr sz="2800" kern="1200">
                <a:solidFill>
                  <a:schemeClr val="tx1">
                    <a:tint val="75000"/>
                  </a:schemeClr>
                </a:solidFill>
                <a:latin typeface="+mn-lt"/>
                <a:ea typeface="ＭＳ Ｐゴシック" pitchFamily="5" charset="-128"/>
                <a:cs typeface="+mn-cs"/>
              </a:defRPr>
            </a:lvl2pPr>
            <a:lvl3pPr marL="914400" indent="0" algn="ctr" defTabSz="457200" rtl="0" eaLnBrk="0" fontAlgn="base" hangingPunct="0">
              <a:spcBef>
                <a:spcPct val="20000"/>
              </a:spcBef>
              <a:spcAft>
                <a:spcPct val="0"/>
              </a:spcAft>
              <a:buFont typeface="Arial" charset="0"/>
              <a:buNone/>
              <a:defRPr sz="2400" kern="1200">
                <a:solidFill>
                  <a:schemeClr val="tx1">
                    <a:tint val="75000"/>
                  </a:schemeClr>
                </a:solidFill>
                <a:latin typeface="+mn-lt"/>
                <a:ea typeface="ＭＳ Ｐゴシック" pitchFamily="5" charset="-128"/>
                <a:cs typeface="+mn-cs"/>
              </a:defRPr>
            </a:lvl3pPr>
            <a:lvl4pPr marL="13716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pitchFamily="5" charset="-128"/>
                <a:cs typeface="+mn-cs"/>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pitchFamily="5" charset="-128"/>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230188" lvl="1" algn="l" defTabSz="457011">
              <a:defRPr/>
            </a:pPr>
            <a:r>
              <a:rPr lang="en-US" sz="1800" dirty="0" err="1" smtClean="0">
                <a:solidFill>
                  <a:srgbClr val="FFFFFF"/>
                </a:solidFill>
                <a:latin typeface="Segoe UI" panose="020B0502040204020203" pitchFamily="34" charset="0"/>
                <a:cs typeface="Segoe UI" panose="020B0502040204020203" pitchFamily="34" charset="0"/>
              </a:rPr>
              <a:t>Xamarin.Android</a:t>
            </a:r>
            <a:r>
              <a:rPr lang="en-US" sz="1800" dirty="0" smtClean="0">
                <a:solidFill>
                  <a:srgbClr val="FFFFFF"/>
                </a:solidFill>
                <a:latin typeface="Segoe UI" panose="020B0502040204020203" pitchFamily="34" charset="0"/>
                <a:cs typeface="Segoe UI" panose="020B0502040204020203" pitchFamily="34" charset="0"/>
              </a:rPr>
              <a:t> takes advantage of Just In Time (JIT) compilation on the Android device.</a:t>
            </a:r>
          </a:p>
          <a:p>
            <a:pPr marL="230188" lvl="1" algn="l" defTabSz="457011">
              <a:defRPr/>
            </a:pPr>
            <a:endParaRPr lang="en-US" sz="1800" dirty="0" smtClean="0">
              <a:solidFill>
                <a:srgbClr val="FFFFFF"/>
              </a:solidFill>
              <a:latin typeface="Segoe UI" panose="020B0502040204020203" pitchFamily="34" charset="0"/>
              <a:cs typeface="Segoe UI" panose="020B0502040204020203" pitchFamily="34" charset="0"/>
            </a:endParaRPr>
          </a:p>
        </p:txBody>
      </p:sp>
      <p:sp>
        <p:nvSpPr>
          <p:cNvPr id="7" name="Rounded Rectangle 6"/>
          <p:cNvSpPr/>
          <p:nvPr/>
        </p:nvSpPr>
        <p:spPr>
          <a:xfrm>
            <a:off x="-330200" y="1038861"/>
            <a:ext cx="9944100" cy="2519679"/>
          </a:xfrm>
          <a:prstGeom prst="round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Presentation_vs02_AOT_nobg.png"/>
          <p:cNvPicPr>
            <a:picLocks noChangeAspect="1"/>
          </p:cNvPicPr>
          <p:nvPr/>
        </p:nvPicPr>
        <p:blipFill rotWithShape="1">
          <a:blip r:embed="rId3">
            <a:extLst>
              <a:ext uri="{28A0092B-C50C-407E-A947-70E740481C1C}">
                <a14:useLocalDpi xmlns:a14="http://schemas.microsoft.com/office/drawing/2010/main" val="0"/>
              </a:ext>
            </a:extLst>
          </a:blip>
          <a:srcRect t="20198" b="30815"/>
          <a:stretch/>
        </p:blipFill>
        <p:spPr>
          <a:xfrm>
            <a:off x="101600" y="1038861"/>
            <a:ext cx="8923663" cy="2519680"/>
          </a:xfrm>
          <a:prstGeom prst="rect">
            <a:avLst/>
          </a:prstGeom>
        </p:spPr>
      </p:pic>
    </p:spTree>
    <p:extLst>
      <p:ext uri="{BB962C8B-B14F-4D97-AF65-F5344CB8AC3E}">
        <p14:creationId xmlns:p14="http://schemas.microsoft.com/office/powerpoint/2010/main" val="11109858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8"/>
          <p:cNvSpPr>
            <a:spLocks noChangeArrowheads="1"/>
          </p:cNvSpPr>
          <p:nvPr/>
        </p:nvSpPr>
        <p:spPr bwMode="gray">
          <a:xfrm>
            <a:off x="5527675" y="1207439"/>
            <a:ext cx="2367774" cy="432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defTabSz="914400"/>
            <a:endParaRPr lang="de-DE" sz="3200" b="1" dirty="0">
              <a:solidFill>
                <a:srgbClr val="254061"/>
              </a:solidFill>
              <a:latin typeface="Myriad Pro"/>
              <a:cs typeface="Myriad Pro"/>
            </a:endParaRPr>
          </a:p>
        </p:txBody>
      </p:sp>
      <p:sp>
        <p:nvSpPr>
          <p:cNvPr id="32" name="TextBox 31"/>
          <p:cNvSpPr txBox="1"/>
          <p:nvPr/>
        </p:nvSpPr>
        <p:spPr>
          <a:xfrm>
            <a:off x="9363350" y="3057071"/>
            <a:ext cx="184666" cy="369332"/>
          </a:xfrm>
          <a:prstGeom prst="rect">
            <a:avLst/>
          </a:prstGeom>
          <a:noFill/>
        </p:spPr>
        <p:txBody>
          <a:bodyPr wrap="none" rtlCol="0">
            <a:spAutoFit/>
          </a:bodyPr>
          <a:lstStyle/>
          <a:p>
            <a:endParaRPr lang="en-US" dirty="0"/>
          </a:p>
        </p:txBody>
      </p:sp>
      <p:sp>
        <p:nvSpPr>
          <p:cNvPr id="40" name="Text Placeholder 2"/>
          <p:cNvSpPr txBox="1">
            <a:spLocks/>
          </p:cNvSpPr>
          <p:nvPr/>
        </p:nvSpPr>
        <p:spPr>
          <a:xfrm>
            <a:off x="771772" y="4176805"/>
            <a:ext cx="8118229" cy="762086"/>
          </a:xfrm>
          <a:prstGeom prst="rect">
            <a:avLst/>
          </a:prstGeom>
        </p:spPr>
        <p:txBody>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400" baseline="30000" dirty="0" smtClean="0">
              <a:solidFill>
                <a:schemeClr val="bg1"/>
              </a:solidFill>
              <a:latin typeface="Source Sans Pro"/>
              <a:cs typeface="Source Sans Pro"/>
            </a:endParaRPr>
          </a:p>
        </p:txBody>
      </p:sp>
      <p:sp>
        <p:nvSpPr>
          <p:cNvPr id="10" name="Title 1"/>
          <p:cNvSpPr txBox="1">
            <a:spLocks/>
          </p:cNvSpPr>
          <p:nvPr/>
        </p:nvSpPr>
        <p:spPr bwMode="auto">
          <a:xfrm>
            <a:off x="2728912" y="206375"/>
            <a:ext cx="6129337" cy="5032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ctr" defTabSz="457200" rtl="0" eaLnBrk="0" fontAlgn="base" hangingPunct="0">
              <a:spcBef>
                <a:spcPct val="0"/>
              </a:spcBef>
              <a:spcAft>
                <a:spcPct val="0"/>
              </a:spcAft>
              <a:defRPr sz="3200" kern="1200" cap="none">
                <a:solidFill>
                  <a:schemeClr val="bg1"/>
                </a:solidFill>
                <a:latin typeface="Source Sans Pro Black"/>
                <a:ea typeface="ＭＳ Ｐゴシック" charset="0"/>
                <a:cs typeface="ＭＳ Ｐゴシック" charset="0"/>
              </a:defRPr>
            </a:lvl1pPr>
            <a:lvl2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2pPr>
            <a:lvl3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3pPr>
            <a:lvl4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4pPr>
            <a:lvl5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5pPr>
            <a:lvl6pPr marL="4572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6pPr>
            <a:lvl7pPr marL="9144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7pPr>
            <a:lvl8pPr marL="13716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8pPr>
            <a:lvl9pPr marL="18288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9pPr>
          </a:lstStyle>
          <a:p>
            <a:pPr eaLnBrk="1" hangingPunct="1"/>
            <a:r>
              <a:rPr lang="en-US" sz="4000" dirty="0" smtClean="0">
                <a:latin typeface="Segoe UI" panose="020B0502040204020203" pitchFamily="34" charset="0"/>
                <a:cs typeface="Segoe UI" panose="020B0502040204020203" pitchFamily="34" charset="0"/>
              </a:rPr>
              <a:t>Always Up to Date</a:t>
            </a:r>
            <a:endParaRPr lang="en-US" sz="4000" dirty="0">
              <a:latin typeface="Segoe UI" panose="020B0502040204020203" pitchFamily="34" charset="0"/>
              <a:cs typeface="Segoe UI" panose="020B0502040204020203" pitchFamily="34" charset="0"/>
            </a:endParaRPr>
          </a:p>
        </p:txBody>
      </p:sp>
      <p:sp>
        <p:nvSpPr>
          <p:cNvPr id="8" name="Rectangle 7"/>
          <p:cNvSpPr/>
          <p:nvPr/>
        </p:nvSpPr>
        <p:spPr>
          <a:xfrm>
            <a:off x="3678989" y="1212288"/>
            <a:ext cx="5107824" cy="1292662"/>
          </a:xfrm>
          <a:prstGeom prst="rect">
            <a:avLst/>
          </a:prstGeom>
        </p:spPr>
        <p:txBody>
          <a:bodyPr wrap="square">
            <a:spAutoFit/>
          </a:bodyPr>
          <a:lstStyle/>
          <a:p>
            <a:pPr marL="0" indent="0" algn="ctr">
              <a:lnSpc>
                <a:spcPct val="130000"/>
              </a:lnSpc>
              <a:buNone/>
            </a:pPr>
            <a:r>
              <a:rPr lang="en-US" sz="2000" dirty="0" smtClean="0">
                <a:solidFill>
                  <a:srgbClr val="FFFFFF"/>
                </a:solidFill>
                <a:latin typeface="Segoe UI" panose="020B0502040204020203" pitchFamily="34" charset="0"/>
                <a:cs typeface="Segoe UI" panose="020B0502040204020203" pitchFamily="34" charset="0"/>
              </a:rPr>
              <a:t>Always </a:t>
            </a:r>
            <a:r>
              <a:rPr lang="en-US" sz="2000" dirty="0">
                <a:solidFill>
                  <a:srgbClr val="FFFFFF"/>
                </a:solidFill>
                <a:latin typeface="Segoe UI" panose="020B0502040204020203" pitchFamily="34" charset="0"/>
                <a:cs typeface="Segoe UI" panose="020B0502040204020203" pitchFamily="34" charset="0"/>
              </a:rPr>
              <a:t>up-to-date with the latest APIs from Apple and Google.</a:t>
            </a:r>
          </a:p>
          <a:p>
            <a:pPr marL="0" indent="0" algn="ctr">
              <a:lnSpc>
                <a:spcPct val="130000"/>
              </a:lnSpc>
              <a:buNone/>
            </a:pPr>
            <a:endParaRPr lang="en-US" sz="2000" dirty="0">
              <a:solidFill>
                <a:srgbClr val="FFFFFF"/>
              </a:solidFill>
              <a:latin typeface="Segoe UI" panose="020B0502040204020203" pitchFamily="34" charset="0"/>
              <a:cs typeface="Segoe UI" panose="020B0502040204020203" pitchFamily="34" charset="0"/>
            </a:endParaRP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99" y="252504"/>
            <a:ext cx="2261523" cy="2212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9" name="Picture 7" descr="http://blog.xamarin.com/wp-content/uploads/2013/09/icon-ui.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6050" y="2301679"/>
            <a:ext cx="952500" cy="9525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081" name="Picture 9" descr="http://www.android.com/kitkat/images/androi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9662" y="2777929"/>
            <a:ext cx="1529327" cy="228460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4" name="Rectangle 13"/>
          <p:cNvSpPr/>
          <p:nvPr/>
        </p:nvSpPr>
        <p:spPr>
          <a:xfrm>
            <a:off x="5476876" y="2283979"/>
            <a:ext cx="3033712" cy="1892826"/>
          </a:xfrm>
          <a:prstGeom prst="rect">
            <a:avLst/>
          </a:prstGeom>
        </p:spPr>
        <p:txBody>
          <a:bodyPr wrap="square">
            <a:spAutoFit/>
          </a:bodyPr>
          <a:lstStyle/>
          <a:p>
            <a:pPr marL="0" indent="0">
              <a:lnSpc>
                <a:spcPct val="130000"/>
              </a:lnSpc>
              <a:buNone/>
            </a:pPr>
            <a:r>
              <a:rPr lang="en-US" dirty="0">
                <a:solidFill>
                  <a:srgbClr val="FFFFFF"/>
                </a:solidFill>
                <a:latin typeface="Segoe UI" panose="020B0502040204020203" pitchFamily="34" charset="0"/>
                <a:cs typeface="Segoe UI" panose="020B0502040204020203" pitchFamily="34" charset="0"/>
              </a:rPr>
              <a:t>Same-day support:  </a:t>
            </a:r>
          </a:p>
          <a:p>
            <a:pPr marL="342900" indent="-342900">
              <a:lnSpc>
                <a:spcPct val="130000"/>
              </a:lnSpc>
              <a:buFont typeface="Arial" panose="020B0604020202020204" pitchFamily="34" charset="0"/>
              <a:buChar char="•"/>
            </a:pPr>
            <a:r>
              <a:rPr lang="en-US" dirty="0">
                <a:solidFill>
                  <a:srgbClr val="FFFFFF"/>
                </a:solidFill>
                <a:latin typeface="Segoe UI" panose="020B0502040204020203" pitchFamily="34" charset="0"/>
                <a:cs typeface="Segoe UI" panose="020B0502040204020203" pitchFamily="34" charset="0"/>
              </a:rPr>
              <a:t>iOS 5</a:t>
            </a:r>
          </a:p>
          <a:p>
            <a:pPr marL="342900" indent="-342900">
              <a:lnSpc>
                <a:spcPct val="130000"/>
              </a:lnSpc>
              <a:buFont typeface="Arial" panose="020B0604020202020204" pitchFamily="34" charset="0"/>
              <a:buChar char="•"/>
            </a:pPr>
            <a:r>
              <a:rPr lang="en-US" dirty="0">
                <a:solidFill>
                  <a:srgbClr val="FFFFFF"/>
                </a:solidFill>
                <a:latin typeface="Segoe UI" panose="020B0502040204020203" pitchFamily="34" charset="0"/>
                <a:cs typeface="Segoe UI" panose="020B0502040204020203" pitchFamily="34" charset="0"/>
              </a:rPr>
              <a:t>iOS 6</a:t>
            </a:r>
          </a:p>
          <a:p>
            <a:pPr marL="342900" indent="-342900">
              <a:lnSpc>
                <a:spcPct val="130000"/>
              </a:lnSpc>
              <a:buFont typeface="Arial" panose="020B0604020202020204" pitchFamily="34" charset="0"/>
              <a:buChar char="•"/>
            </a:pPr>
            <a:r>
              <a:rPr lang="en-US" dirty="0">
                <a:solidFill>
                  <a:srgbClr val="FFFFFF"/>
                </a:solidFill>
                <a:latin typeface="Segoe UI" panose="020B0502040204020203" pitchFamily="34" charset="0"/>
                <a:cs typeface="Segoe UI" panose="020B0502040204020203" pitchFamily="34" charset="0"/>
              </a:rPr>
              <a:t>iOS 6.1</a:t>
            </a:r>
          </a:p>
          <a:p>
            <a:pPr marL="342900" indent="-342900">
              <a:lnSpc>
                <a:spcPct val="130000"/>
              </a:lnSpc>
              <a:buFont typeface="Arial" panose="020B0604020202020204" pitchFamily="34" charset="0"/>
              <a:buChar char="•"/>
            </a:pPr>
            <a:r>
              <a:rPr lang="en-US" b="1" dirty="0">
                <a:solidFill>
                  <a:srgbClr val="FFFFFF"/>
                </a:solidFill>
                <a:latin typeface="Segoe UI" panose="020B0502040204020203" pitchFamily="34" charset="0"/>
                <a:cs typeface="Segoe UI" panose="020B0502040204020203" pitchFamily="34" charset="0"/>
              </a:rPr>
              <a:t>iOS </a:t>
            </a:r>
            <a:r>
              <a:rPr lang="en-US" b="1" dirty="0" smtClean="0">
                <a:solidFill>
                  <a:srgbClr val="FFFFFF"/>
                </a:solidFill>
                <a:latin typeface="Segoe UI" panose="020B0502040204020203" pitchFamily="34" charset="0"/>
                <a:cs typeface="Segoe UI" panose="020B0502040204020203" pitchFamily="34" charset="0"/>
              </a:rPr>
              <a:t>7</a:t>
            </a:r>
          </a:p>
        </p:txBody>
      </p:sp>
    </p:spTree>
    <p:extLst>
      <p:ext uri="{BB962C8B-B14F-4D97-AF65-F5344CB8AC3E}">
        <p14:creationId xmlns:p14="http://schemas.microsoft.com/office/powerpoint/2010/main" val="25122433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0" dirty="0" smtClean="0">
                <a:latin typeface="Segoe UI" panose="020B0502040204020203" pitchFamily="34" charset="0"/>
                <a:cs typeface="Segoe UI" panose="020B0502040204020203" pitchFamily="34" charset="0"/>
              </a:rPr>
              <a:t>What is Xamarin?</a:t>
            </a:r>
            <a:endParaRPr lang="en-US" sz="4000" b="0" dirty="0">
              <a:latin typeface="Segoe UI" panose="020B0502040204020203" pitchFamily="34" charset="0"/>
              <a:cs typeface="Segoe UI" panose="020B0502040204020203" pitchFamily="34" charset="0"/>
            </a:endParaRPr>
          </a:p>
        </p:txBody>
      </p:sp>
      <p:sp>
        <p:nvSpPr>
          <p:cNvPr id="3" name="Text Placeholder 2"/>
          <p:cNvSpPr>
            <a:spLocks noGrp="1"/>
          </p:cNvSpPr>
          <p:nvPr>
            <p:ph type="body" sz="quarter" idx="11"/>
          </p:nvPr>
        </p:nvSpPr>
        <p:spPr>
          <a:xfrm>
            <a:off x="265111" y="882857"/>
            <a:ext cx="8774113" cy="3341482"/>
          </a:xfrm>
        </p:spPr>
        <p:txBody>
          <a:bodyPr/>
          <a:lstStyle/>
          <a:p>
            <a:r>
              <a:rPr lang="en-US" sz="2300" dirty="0" smtClean="0">
                <a:latin typeface="Segoe UI" panose="020B0502040204020203" pitchFamily="34" charset="0"/>
                <a:cs typeface="Segoe UI" panose="020B0502040204020203" pitchFamily="34" charset="0"/>
              </a:rPr>
              <a:t>Xamarin enables developers to reach all major mobile platforms!</a:t>
            </a:r>
          </a:p>
          <a:p>
            <a:pPr lvl="1"/>
            <a:r>
              <a:rPr lang="en-US" sz="2300" dirty="0" smtClean="0">
                <a:latin typeface="Segoe UI" panose="020B0502040204020203" pitchFamily="34" charset="0"/>
                <a:cs typeface="Segoe UI" panose="020B0502040204020203" pitchFamily="34" charset="0"/>
              </a:rPr>
              <a:t>Native User Interface</a:t>
            </a:r>
          </a:p>
          <a:p>
            <a:pPr lvl="1"/>
            <a:r>
              <a:rPr lang="en-US" sz="2300" dirty="0" smtClean="0">
                <a:latin typeface="Segoe UI" panose="020B0502040204020203" pitchFamily="34" charset="0"/>
                <a:cs typeface="Segoe UI" panose="020B0502040204020203" pitchFamily="34" charset="0"/>
              </a:rPr>
              <a:t>Native Performance</a:t>
            </a:r>
          </a:p>
          <a:p>
            <a:pPr lvl="1"/>
            <a:r>
              <a:rPr lang="en-US" sz="2300" dirty="0" smtClean="0">
                <a:latin typeface="Segoe UI" panose="020B0502040204020203" pitchFamily="34" charset="0"/>
                <a:cs typeface="Segoe UI" panose="020B0502040204020203" pitchFamily="34" charset="0"/>
              </a:rPr>
              <a:t>Shared Code Across Platforms</a:t>
            </a:r>
          </a:p>
          <a:p>
            <a:pPr lvl="1"/>
            <a:r>
              <a:rPr lang="en-US" sz="2300" dirty="0" smtClean="0">
                <a:latin typeface="Segoe UI" panose="020B0502040204020203" pitchFamily="34" charset="0"/>
                <a:cs typeface="Segoe UI" panose="020B0502040204020203" pitchFamily="34" charset="0"/>
              </a:rPr>
              <a:t>C# &amp; .NET Framework</a:t>
            </a:r>
            <a:endParaRPr lang="en-US" sz="2300" dirty="0">
              <a:latin typeface="Segoe UI" panose="020B0502040204020203" pitchFamily="34" charset="0"/>
              <a:cs typeface="Segoe UI" panose="020B0502040204020203" pitchFamily="34" charset="0"/>
            </a:endParaRPr>
          </a:p>
        </p:txBody>
      </p:sp>
      <p:sp>
        <p:nvSpPr>
          <p:cNvPr id="5" name="AutoShape 2" descr="https://github.com/xamarin/design/blob/master/Logos/Hexagons/png/hexagon-white@2x.png?raw=tru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https://github.com/xamarin/design/blob/master/Logos/Hexagons/png/hexagon-white@2x.png?raw=tru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https://github.com/xamarin/design/blob/master/Logos/Hexagons/png/hexagon-white@2x.png?raw=tru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https://github.com/xamarin/design/blob/master/Logos/Hexagons/png/hexagon-white@2x.png?raw=true"/>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417" name="Picture 9" descr="C:\Users\Xamarin\Downloads\hexagon-white@2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7825" y="1781175"/>
            <a:ext cx="4772025" cy="4238625"/>
          </a:xfrm>
          <a:prstGeom prst="rect">
            <a:avLst/>
          </a:prstGeom>
          <a:noFill/>
          <a:extLst>
            <a:ext uri="{909E8E84-426E-40DD-AFC4-6F175D3DCCD1}">
              <a14:hiddenFill xmlns:a14="http://schemas.microsoft.com/office/drawing/2010/main">
                <a:solidFill>
                  <a:srgbClr val="FFFFFF"/>
                </a:solidFill>
              </a14:hiddenFill>
            </a:ext>
          </a:extLst>
        </p:spPr>
      </p:pic>
      <p:pic>
        <p:nvPicPr>
          <p:cNvPr id="17421" name="Picture 13" descr="http://xamarin.com/images/apps/rdio-app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4" y="3528653"/>
            <a:ext cx="2373310" cy="222762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7423" name="Picture 15" descr="http://xamarin.com/images/apps/bastion-app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9824" y="3688442"/>
            <a:ext cx="2903537" cy="206783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44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421"/>
                                        </p:tgtEl>
                                        <p:attrNameLst>
                                          <p:attrName>style.visibility</p:attrName>
                                        </p:attrNameLst>
                                      </p:cBhvr>
                                      <p:to>
                                        <p:strVal val="visible"/>
                                      </p:to>
                                    </p:set>
                                    <p:animEffect transition="in" filter="fade">
                                      <p:cBhvr>
                                        <p:cTn id="27" dur="500"/>
                                        <p:tgtEl>
                                          <p:spTgt spid="17421"/>
                                        </p:tgtEl>
                                      </p:cBhvr>
                                    </p:animEffect>
                                  </p:childTnLst>
                                </p:cTn>
                              </p:par>
                              <p:par>
                                <p:cTn id="28" presetID="10" presetClass="entr" presetSubtype="0" fill="hold" nodeType="withEffect">
                                  <p:stCondLst>
                                    <p:cond delay="0"/>
                                  </p:stCondLst>
                                  <p:childTnLst>
                                    <p:set>
                                      <p:cBhvr>
                                        <p:cTn id="29" dur="1" fill="hold">
                                          <p:stCondLst>
                                            <p:cond delay="0"/>
                                          </p:stCondLst>
                                        </p:cTn>
                                        <p:tgtEl>
                                          <p:spTgt spid="17423"/>
                                        </p:tgtEl>
                                        <p:attrNameLst>
                                          <p:attrName>style.visibility</p:attrName>
                                        </p:attrNameLst>
                                      </p:cBhvr>
                                      <p:to>
                                        <p:strVal val="visible"/>
                                      </p:to>
                                    </p:set>
                                    <p:animEffect transition="in" filter="fade">
                                      <p:cBhvr>
                                        <p:cTn id="30" dur="500"/>
                                        <p:tgtEl>
                                          <p:spTgt spid="174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4987238" y="2987319"/>
            <a:ext cx="3446250" cy="387278"/>
          </a:xfrm>
          <a:prstGeom prst="round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89" name="Title 1"/>
          <p:cNvSpPr>
            <a:spLocks noGrp="1"/>
          </p:cNvSpPr>
          <p:nvPr>
            <p:ph type="title"/>
          </p:nvPr>
        </p:nvSpPr>
        <p:spPr bwMode="auto">
          <a:xfrm>
            <a:off x="47625" y="201613"/>
            <a:ext cx="9096375"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sz="4000" b="0" dirty="0">
                <a:latin typeface="Segoe UI" panose="020B0502040204020203" pitchFamily="34" charset="0"/>
                <a:cs typeface="Segoe UI" panose="020B0502040204020203" pitchFamily="34" charset="0"/>
              </a:rPr>
              <a:t>Code Sharing: Accelerate Development </a:t>
            </a:r>
            <a:br>
              <a:rPr lang="en-US" sz="4000" b="0" dirty="0">
                <a:latin typeface="Segoe UI" panose="020B0502040204020203" pitchFamily="34" charset="0"/>
                <a:cs typeface="Segoe UI" panose="020B0502040204020203" pitchFamily="34" charset="0"/>
              </a:rPr>
            </a:br>
            <a:endParaRPr lang="en-US" sz="4000" b="0" dirty="0">
              <a:latin typeface="Segoe UI" panose="020B0502040204020203" pitchFamily="34" charset="0"/>
              <a:cs typeface="Segoe UI" panose="020B0502040204020203" pitchFamily="34" charset="0"/>
            </a:endParaRPr>
          </a:p>
        </p:txBody>
      </p:sp>
      <p:pic>
        <p:nvPicPr>
          <p:cNvPr id="3" name="Picture 2" descr="Screen Shot 2013-10-23 at 2.20.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163" y="3004649"/>
            <a:ext cx="2692400" cy="369948"/>
          </a:xfrm>
          <a:prstGeom prst="rect">
            <a:avLst/>
          </a:prstGeom>
        </p:spPr>
      </p:pic>
      <p:sp>
        <p:nvSpPr>
          <p:cNvPr id="4" name="Rectangle 3"/>
          <p:cNvSpPr/>
          <p:nvPr/>
        </p:nvSpPr>
        <p:spPr>
          <a:xfrm>
            <a:off x="348857" y="4186081"/>
            <a:ext cx="8582793" cy="861774"/>
          </a:xfrm>
          <a:prstGeom prst="rect">
            <a:avLst/>
          </a:prstGeom>
        </p:spPr>
        <p:txBody>
          <a:bodyPr wrap="square">
            <a:spAutoFit/>
          </a:bodyPr>
          <a:lstStyle/>
          <a:p>
            <a:r>
              <a:rPr lang="en-US" dirty="0" smtClean="0">
                <a:solidFill>
                  <a:schemeClr val="bg1"/>
                </a:solidFill>
                <a:latin typeface="Segoe UI" panose="020B0502040204020203" pitchFamily="34" charset="0"/>
                <a:cs typeface="Segoe UI" panose="020B0502040204020203" pitchFamily="34" charset="0"/>
              </a:rPr>
              <a:t>Code-sharing stats from </a:t>
            </a:r>
            <a:r>
              <a:rPr lang="en-US" dirty="0" err="1" smtClean="0">
                <a:solidFill>
                  <a:schemeClr val="bg1"/>
                </a:solidFill>
                <a:latin typeface="Segoe UI" panose="020B0502040204020203" pitchFamily="34" charset="0"/>
                <a:cs typeface="Segoe UI" panose="020B0502040204020203" pitchFamily="34" charset="0"/>
              </a:rPr>
              <a:t>iCircuit</a:t>
            </a:r>
            <a:r>
              <a:rPr lang="en-US" dirty="0" smtClean="0">
                <a:solidFill>
                  <a:schemeClr val="bg1"/>
                </a:solidFill>
                <a:latin typeface="Segoe UI" panose="020B0502040204020203" pitchFamily="34" charset="0"/>
                <a:cs typeface="Segoe UI" panose="020B0502040204020203" pitchFamily="34" charset="0"/>
              </a:rPr>
              <a:t>, built with Xamarin and featured on the App Store</a:t>
            </a:r>
            <a:r>
              <a:rPr lang="en-US" dirty="0">
                <a:solidFill>
                  <a:schemeClr val="bg1"/>
                </a:solidFill>
                <a:latin typeface="Segoe UI" panose="020B0502040204020203" pitchFamily="34" charset="0"/>
                <a:cs typeface="Segoe UI" panose="020B0502040204020203" pitchFamily="34" charset="0"/>
              </a:rPr>
              <a:t>.</a:t>
            </a:r>
            <a:r>
              <a:rPr lang="en-US" dirty="0" smtClean="0">
                <a:solidFill>
                  <a:schemeClr val="bg1"/>
                </a:solidFill>
                <a:latin typeface="Segoe UI" panose="020B0502040204020203" pitchFamily="34" charset="0"/>
                <a:cs typeface="Segoe UI" panose="020B0502040204020203" pitchFamily="34" charset="0"/>
              </a:rPr>
              <a:t>  </a:t>
            </a:r>
          </a:p>
          <a:p>
            <a:endParaRPr lang="en-US" dirty="0" smtClean="0">
              <a:solidFill>
                <a:schemeClr val="bg1"/>
              </a:solidFill>
              <a:latin typeface="Segoe UI" panose="020B0502040204020203" pitchFamily="34" charset="0"/>
              <a:cs typeface="Segoe UI" panose="020B0502040204020203" pitchFamily="34" charset="0"/>
            </a:endParaRPr>
          </a:p>
          <a:p>
            <a:r>
              <a:rPr lang="en-US" sz="1400" dirty="0" smtClean="0">
                <a:solidFill>
                  <a:schemeClr val="bg1"/>
                </a:solidFill>
                <a:latin typeface="Segoe UI" panose="020B0502040204020203" pitchFamily="34" charset="0"/>
                <a:cs typeface="Segoe UI" panose="020B0502040204020203" pitchFamily="34" charset="0"/>
              </a:rPr>
              <a:t>Source: http</a:t>
            </a:r>
            <a:r>
              <a:rPr lang="en-US" sz="1400" dirty="0">
                <a:solidFill>
                  <a:schemeClr val="bg1"/>
                </a:solidFill>
                <a:latin typeface="Segoe UI" panose="020B0502040204020203" pitchFamily="34" charset="0"/>
                <a:cs typeface="Segoe UI" panose="020B0502040204020203" pitchFamily="34" charset="0"/>
              </a:rPr>
              <a:t>://praeclarum.org/post/42378027611/icircuit-code-reuse-part-cinq</a:t>
            </a:r>
          </a:p>
        </p:txBody>
      </p:sp>
      <p:pic>
        <p:nvPicPr>
          <p:cNvPr id="2050" name="Picture 2" descr="C:\Users\Xamarin\Downloads\tumblr_inline_mhrlp1np9s1qbzji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221" y="932836"/>
            <a:ext cx="3985019" cy="31720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481638" y="3086100"/>
            <a:ext cx="214312" cy="209550"/>
          </a:xfrm>
          <a:prstGeom prst="rect">
            <a:avLst/>
          </a:prstGeom>
          <a:solidFill>
            <a:srgbClr val="6DC23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603207" y="3079322"/>
            <a:ext cx="214312" cy="209550"/>
          </a:xfrm>
          <a:prstGeom prst="rect">
            <a:avLst/>
          </a:prstGeom>
          <a:solidFill>
            <a:srgbClr val="AF1B1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 Placeholder 2"/>
          <p:cNvSpPr>
            <a:spLocks noGrp="1"/>
          </p:cNvSpPr>
          <p:nvPr>
            <p:ph type="body" sz="quarter" idx="11"/>
          </p:nvPr>
        </p:nvSpPr>
        <p:spPr>
          <a:xfrm>
            <a:off x="4640253" y="1075405"/>
            <a:ext cx="4423241" cy="648314"/>
          </a:xfrm>
        </p:spPr>
        <p:txBody>
          <a:bodyPr/>
          <a:lstStyle/>
          <a:p>
            <a:r>
              <a:rPr lang="en-US" sz="2400" dirty="0" smtClean="0">
                <a:latin typeface="Segoe UI" panose="020B0502040204020203" pitchFamily="34" charset="0"/>
                <a:cs typeface="Segoe UI" panose="020B0502040204020203" pitchFamily="34" charset="0"/>
              </a:rPr>
              <a:t>Up to 90% Code Reuse</a:t>
            </a:r>
          </a:p>
          <a:p>
            <a:r>
              <a:rPr lang="en-US" sz="2400" dirty="0" smtClean="0">
                <a:latin typeface="Segoe UI" panose="020B0502040204020203" pitchFamily="34" charset="0"/>
                <a:cs typeface="Segoe UI" panose="020B0502040204020203" pitchFamily="34" charset="0"/>
              </a:rPr>
              <a:t>Leverage existing libraries</a:t>
            </a:r>
          </a:p>
          <a:p>
            <a:pPr lvl="1"/>
            <a:r>
              <a:rPr lang="en-US" sz="2400" dirty="0" smtClean="0">
                <a:latin typeface="Segoe UI" panose="020B0502040204020203" pitchFamily="34" charset="0"/>
                <a:cs typeface="Segoe UI" panose="020B0502040204020203" pitchFamily="34" charset="0"/>
              </a:rPr>
              <a:t>NuGet Support</a:t>
            </a:r>
          </a:p>
          <a:p>
            <a:endParaRPr lang="en-US"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779718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139700" y="74613"/>
            <a:ext cx="9004300" cy="533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numCol="1" anchor="t" anchorCtr="0" compatLnSpc="1">
            <a:prstTxWarp prst="textNoShape">
              <a:avLst/>
            </a:prstTxWarp>
          </a:bodyPr>
          <a:lstStyle>
            <a:lvl1pPr algn="r" defTabSz="457200" rtl="0" eaLnBrk="0" fontAlgn="base" hangingPunct="0">
              <a:spcBef>
                <a:spcPct val="0"/>
              </a:spcBef>
              <a:spcAft>
                <a:spcPct val="0"/>
              </a:spcAft>
              <a:defRPr sz="2800" kern="1200" cap="all">
                <a:solidFill>
                  <a:schemeClr val="bg1"/>
                </a:solidFill>
                <a:latin typeface="Source Sans Pro Black"/>
                <a:ea typeface="ＭＳ Ｐゴシック" charset="0"/>
                <a:cs typeface="ＭＳ Ｐゴシック" charset="0"/>
              </a:defRPr>
            </a:lvl1pPr>
            <a:lvl2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2pPr>
            <a:lvl3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3pPr>
            <a:lvl4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4pPr>
            <a:lvl5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5pPr>
            <a:lvl6pPr marL="4572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6pPr>
            <a:lvl7pPr marL="9144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7pPr>
            <a:lvl8pPr marL="13716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8pPr>
            <a:lvl9pPr marL="18288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9pPr>
          </a:lstStyle>
          <a:p>
            <a:pPr algn="ctr" eaLnBrk="1" hangingPunct="1"/>
            <a:r>
              <a:rPr lang="en-US" sz="4000" cap="none" dirty="0" smtClean="0">
                <a:latin typeface="Segoe UI" panose="020B0502040204020203" pitchFamily="34" charset="0"/>
                <a:cs typeface="Segoe UI" panose="020B0502040204020203" pitchFamily="34" charset="0"/>
              </a:rPr>
              <a:t>Portable Class Libraries</a:t>
            </a:r>
            <a:endParaRPr lang="en-US" sz="4000" cap="none" dirty="0">
              <a:latin typeface="Segoe UI" panose="020B0502040204020203" pitchFamily="34" charset="0"/>
              <a:cs typeface="Segoe UI" panose="020B0502040204020203" pitchFamily="34" charset="0"/>
            </a:endParaRPr>
          </a:p>
        </p:txBody>
      </p:sp>
      <p:sp>
        <p:nvSpPr>
          <p:cNvPr id="9" name="TextBox 3"/>
          <p:cNvSpPr txBox="1">
            <a:spLocks noChangeArrowheads="1"/>
          </p:cNvSpPr>
          <p:nvPr/>
        </p:nvSpPr>
        <p:spPr bwMode="auto">
          <a:xfrm>
            <a:off x="304800" y="1103313"/>
            <a:ext cx="433705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571500" indent="-571500">
              <a:defRPr sz="4200">
                <a:solidFill>
                  <a:srgbClr val="000000"/>
                </a:solidFill>
                <a:latin typeface="Gill Sans" charset="0"/>
                <a:ea typeface="ヒラギノ角ゴ ProN W3" charset="0"/>
                <a:cs typeface="ヒラギノ角ゴ ProN W3" charset="0"/>
                <a:sym typeface="Gill Sans" charset="0"/>
              </a:defRPr>
            </a:lvl1pPr>
            <a:lvl2pPr marL="742950" indent="-285750">
              <a:defRPr sz="4200">
                <a:solidFill>
                  <a:srgbClr val="000000"/>
                </a:solidFill>
                <a:latin typeface="Gill Sans" charset="0"/>
                <a:ea typeface="ヒラギノ角ゴ ProN W3" charset="0"/>
                <a:cs typeface="ヒラギノ角ゴ ProN W3" charset="0"/>
                <a:sym typeface="Gill Sans" charset="0"/>
              </a:defRPr>
            </a:lvl2pPr>
            <a:lvl3pPr marL="1143000" indent="-228600">
              <a:defRPr sz="4200">
                <a:solidFill>
                  <a:srgbClr val="000000"/>
                </a:solidFill>
                <a:latin typeface="Gill Sans" charset="0"/>
                <a:ea typeface="ヒラギノ角ゴ ProN W3" charset="0"/>
                <a:cs typeface="ヒラギノ角ゴ ProN W3" charset="0"/>
                <a:sym typeface="Gill Sans" charset="0"/>
              </a:defRPr>
            </a:lvl3pPr>
            <a:lvl4pPr marL="1600200" indent="-228600">
              <a:defRPr sz="4200">
                <a:solidFill>
                  <a:srgbClr val="000000"/>
                </a:solidFill>
                <a:latin typeface="Gill Sans" charset="0"/>
                <a:ea typeface="ヒラギノ角ゴ ProN W3" charset="0"/>
                <a:cs typeface="ヒラギノ角ゴ ProN W3" charset="0"/>
                <a:sym typeface="Gill Sans" charset="0"/>
              </a:defRPr>
            </a:lvl4pPr>
            <a:lvl5pPr marL="2057400" indent="-228600">
              <a:defRPr sz="4200">
                <a:solidFill>
                  <a:srgbClr val="000000"/>
                </a:solidFill>
                <a:latin typeface="Gill Sans"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marL="0" indent="0" eaLnBrk="0" hangingPunct="0">
              <a:defRPr/>
            </a:pPr>
            <a:endParaRPr lang="en-US" sz="2800" dirty="0" smtClean="0">
              <a:solidFill>
                <a:schemeClr val="bg1"/>
              </a:solidFill>
              <a:latin typeface="Segoe UI" panose="020B0502040204020203" pitchFamily="34" charset="0"/>
              <a:cs typeface="Segoe UI" panose="020B0502040204020203" pitchFamily="34" charset="0"/>
            </a:endParaRPr>
          </a:p>
          <a:p>
            <a:pPr eaLnBrk="0" hangingPunct="0">
              <a:buFont typeface="Arial" charset="0"/>
              <a:buChar char="•"/>
              <a:defRPr/>
            </a:pPr>
            <a:r>
              <a:rPr lang="en-US" sz="2800" dirty="0" smtClean="0">
                <a:solidFill>
                  <a:schemeClr val="bg1"/>
                </a:solidFill>
                <a:latin typeface="Segoe UI" panose="020B0502040204020203" pitchFamily="34" charset="0"/>
                <a:cs typeface="Segoe UI" panose="020B0502040204020203" pitchFamily="34" charset="0"/>
              </a:rPr>
              <a:t>1 Assembly</a:t>
            </a:r>
          </a:p>
          <a:p>
            <a:pPr eaLnBrk="0" hangingPunct="0">
              <a:buFont typeface="Arial" charset="0"/>
              <a:buChar char="•"/>
              <a:defRPr/>
            </a:pPr>
            <a:r>
              <a:rPr lang="en-US" sz="2800" dirty="0" smtClean="0">
                <a:solidFill>
                  <a:schemeClr val="bg1"/>
                </a:solidFill>
                <a:latin typeface="Segoe UI" panose="020B0502040204020203" pitchFamily="34" charset="0"/>
                <a:cs typeface="Segoe UI" panose="020B0502040204020203" pitchFamily="34" charset="0"/>
              </a:rPr>
              <a:t>Multiple Platforms</a:t>
            </a:r>
          </a:p>
          <a:p>
            <a:pPr eaLnBrk="0" hangingPunct="0">
              <a:buFont typeface="Arial" charset="0"/>
              <a:buChar char="•"/>
              <a:defRPr/>
            </a:pPr>
            <a:r>
              <a:rPr lang="en-US" sz="2800" b="1" dirty="0" smtClean="0">
                <a:solidFill>
                  <a:schemeClr val="bg1"/>
                </a:solidFill>
                <a:latin typeface="Segoe UI" panose="020B0502040204020203" pitchFamily="34" charset="0"/>
                <a:cs typeface="Segoe UI" panose="020B0502040204020203" pitchFamily="34" charset="0"/>
              </a:rPr>
              <a:t>Including:</a:t>
            </a:r>
          </a:p>
          <a:p>
            <a:pPr lvl="1" eaLnBrk="0" hangingPunct="0">
              <a:buFont typeface="Arial" charset="0"/>
              <a:buChar char="•"/>
              <a:defRPr/>
            </a:pPr>
            <a:r>
              <a:rPr lang="en-US" sz="2800" b="1" dirty="0" err="1" smtClean="0">
                <a:solidFill>
                  <a:schemeClr val="bg1"/>
                </a:solidFill>
                <a:latin typeface="Segoe UI" panose="020B0502040204020203" pitchFamily="34" charset="0"/>
                <a:cs typeface="Segoe UI" panose="020B0502040204020203" pitchFamily="34" charset="0"/>
              </a:rPr>
              <a:t>Xamarin.Android</a:t>
            </a:r>
            <a:endParaRPr lang="en-US" sz="2800" b="1" dirty="0" smtClean="0">
              <a:solidFill>
                <a:schemeClr val="bg1"/>
              </a:solidFill>
              <a:latin typeface="Segoe UI" panose="020B0502040204020203" pitchFamily="34" charset="0"/>
              <a:cs typeface="Segoe UI" panose="020B0502040204020203" pitchFamily="34" charset="0"/>
            </a:endParaRPr>
          </a:p>
          <a:p>
            <a:pPr lvl="1" eaLnBrk="0" hangingPunct="0">
              <a:buFont typeface="Arial" charset="0"/>
              <a:buChar char="•"/>
              <a:defRPr/>
            </a:pPr>
            <a:r>
              <a:rPr lang="en-US" sz="2800" b="1" dirty="0" err="1" smtClean="0">
                <a:solidFill>
                  <a:schemeClr val="bg1"/>
                </a:solidFill>
                <a:latin typeface="Segoe UI" panose="020B0502040204020203" pitchFamily="34" charset="0"/>
                <a:cs typeface="Segoe UI" panose="020B0502040204020203" pitchFamily="34" charset="0"/>
              </a:rPr>
              <a:t>Xamarin.iOS</a:t>
            </a:r>
            <a:endParaRPr lang="en-US" sz="2800" b="1" dirty="0" smtClean="0">
              <a:solidFill>
                <a:schemeClr val="bg1"/>
              </a:solidFill>
              <a:latin typeface="Segoe UI" panose="020B0502040204020203" pitchFamily="34" charset="0"/>
              <a:cs typeface="Segoe UI" panose="020B0502040204020203" pitchFamily="34" charset="0"/>
            </a:endParaRPr>
          </a:p>
          <a:p>
            <a:pPr eaLnBrk="0" hangingPunct="0">
              <a:buFont typeface="Arial" charset="0"/>
              <a:buChar char="•"/>
              <a:defRPr/>
            </a:pPr>
            <a:endParaRPr lang="en-US" sz="2400" dirty="0" smtClean="0">
              <a:solidFill>
                <a:schemeClr val="bg1"/>
              </a:solidFill>
              <a:latin typeface="Segoe UI" panose="020B0502040204020203" pitchFamily="34" charset="0"/>
              <a:cs typeface="Segoe UI" panose="020B0502040204020203" pitchFamily="34" charset="0"/>
            </a:endParaRPr>
          </a:p>
          <a:p>
            <a:pPr eaLnBrk="0" hangingPunct="0">
              <a:buFont typeface="Arial" charset="0"/>
              <a:buChar char="•"/>
              <a:defRPr/>
            </a:pPr>
            <a:endParaRPr lang="en-US" sz="2400" dirty="0" smtClean="0">
              <a:solidFill>
                <a:schemeClr val="bg1"/>
              </a:solidFill>
              <a:latin typeface="Segoe UI" panose="020B0502040204020203" pitchFamily="34" charset="0"/>
              <a:cs typeface="Segoe UI" panose="020B0502040204020203" pitchFamily="34"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1850" y="1103313"/>
            <a:ext cx="4113057" cy="343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22287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139700" y="74613"/>
            <a:ext cx="9004300" cy="533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numCol="1" anchor="t" anchorCtr="0" compatLnSpc="1">
            <a:prstTxWarp prst="textNoShape">
              <a:avLst/>
            </a:prstTxWarp>
          </a:bodyPr>
          <a:lstStyle>
            <a:lvl1pPr algn="r" defTabSz="457200" rtl="0" eaLnBrk="0" fontAlgn="base" hangingPunct="0">
              <a:spcBef>
                <a:spcPct val="0"/>
              </a:spcBef>
              <a:spcAft>
                <a:spcPct val="0"/>
              </a:spcAft>
              <a:defRPr sz="2800" kern="1200" cap="all">
                <a:solidFill>
                  <a:schemeClr val="bg1"/>
                </a:solidFill>
                <a:latin typeface="Source Sans Pro Black"/>
                <a:ea typeface="ＭＳ Ｐゴシック" charset="0"/>
                <a:cs typeface="ＭＳ Ｐゴシック" charset="0"/>
              </a:defRPr>
            </a:lvl1pPr>
            <a:lvl2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2pPr>
            <a:lvl3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3pPr>
            <a:lvl4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4pPr>
            <a:lvl5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5pPr>
            <a:lvl6pPr marL="4572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6pPr>
            <a:lvl7pPr marL="9144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7pPr>
            <a:lvl8pPr marL="13716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8pPr>
            <a:lvl9pPr marL="18288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9pPr>
          </a:lstStyle>
          <a:p>
            <a:pPr algn="ctr" eaLnBrk="1" hangingPunct="1"/>
            <a:r>
              <a:rPr lang="en-US" sz="4000" cap="none" dirty="0" smtClean="0">
                <a:latin typeface="Segoe UI" panose="020B0502040204020203" pitchFamily="34" charset="0"/>
                <a:cs typeface="Segoe UI" panose="020B0502040204020203" pitchFamily="34" charset="0"/>
              </a:rPr>
              <a:t>Portable Class Libraries Features</a:t>
            </a:r>
            <a:endParaRPr lang="en-US" sz="4000" cap="none" dirty="0">
              <a:latin typeface="Segoe UI" panose="020B0502040204020203" pitchFamily="34" charset="0"/>
              <a:cs typeface="Segoe UI" panose="020B0502040204020203" pitchFamily="34" charset="0"/>
            </a:endParaRPr>
          </a:p>
        </p:txBody>
      </p:sp>
      <p:sp>
        <p:nvSpPr>
          <p:cNvPr id="2" name="Rectangle 1"/>
          <p:cNvSpPr/>
          <p:nvPr/>
        </p:nvSpPr>
        <p:spPr>
          <a:xfrm>
            <a:off x="312020" y="1050967"/>
            <a:ext cx="5209049" cy="3711785"/>
          </a:xfrm>
          <a:prstGeom prst="rect">
            <a:avLst/>
          </a:prstGeom>
        </p:spPr>
        <p:txBody>
          <a:bodyPr wrap="square">
            <a:spAutoFit/>
          </a:bodyPr>
          <a:lstStyle/>
          <a:p>
            <a:pPr>
              <a:lnSpc>
                <a:spcPct val="120000"/>
              </a:lnSpc>
              <a:buFont typeface="Arial" pitchFamily="34" charset="0"/>
              <a:buChar char="•"/>
            </a:pPr>
            <a:r>
              <a:rPr lang="en-US" altLang="en-US" sz="2800" dirty="0">
                <a:solidFill>
                  <a:schemeClr val="bg1"/>
                </a:solidFill>
                <a:latin typeface="Segoe UI" panose="020B0502040204020203" pitchFamily="34" charset="0"/>
                <a:cs typeface="Segoe UI" panose="020B0502040204020203" pitchFamily="34" charset="0"/>
              </a:rPr>
              <a:t>Centralized Code Sharing</a:t>
            </a:r>
          </a:p>
          <a:p>
            <a:pPr lvl="1">
              <a:lnSpc>
                <a:spcPct val="120000"/>
              </a:lnSpc>
              <a:buFont typeface="Arial" pitchFamily="34" charset="0"/>
              <a:buChar char="•"/>
            </a:pPr>
            <a:r>
              <a:rPr lang="en-US" altLang="en-US" sz="2800" dirty="0">
                <a:solidFill>
                  <a:schemeClr val="bg1"/>
                </a:solidFill>
                <a:latin typeface="Segoe UI" panose="020B0502040204020203" pitchFamily="34" charset="0"/>
                <a:cs typeface="Segoe UI" panose="020B0502040204020203" pitchFamily="34" charset="0"/>
              </a:rPr>
              <a:t>How you expect it to work</a:t>
            </a:r>
          </a:p>
          <a:p>
            <a:pPr lvl="1">
              <a:lnSpc>
                <a:spcPct val="120000"/>
              </a:lnSpc>
              <a:buFont typeface="Arial" pitchFamily="34" charset="0"/>
              <a:buChar char="•"/>
            </a:pPr>
            <a:r>
              <a:rPr lang="en-US" altLang="en-US" sz="2800" dirty="0">
                <a:solidFill>
                  <a:schemeClr val="bg1"/>
                </a:solidFill>
                <a:latin typeface="Segoe UI" panose="020B0502040204020203" pitchFamily="34" charset="0"/>
                <a:cs typeface="Segoe UI" panose="020B0502040204020203" pitchFamily="34" charset="0"/>
              </a:rPr>
              <a:t>Debug seamlessly into and </a:t>
            </a:r>
            <a:r>
              <a:rPr lang="en-US" altLang="en-US" sz="2800" dirty="0" smtClean="0">
                <a:solidFill>
                  <a:schemeClr val="bg1"/>
                </a:solidFill>
                <a:latin typeface="Segoe UI" panose="020B0502040204020203" pitchFamily="34" charset="0"/>
                <a:cs typeface="Segoe UI" panose="020B0502040204020203" pitchFamily="34" charset="0"/>
              </a:rPr>
              <a:t>out </a:t>
            </a:r>
            <a:r>
              <a:rPr lang="en-US" altLang="en-US" sz="2800" dirty="0">
                <a:solidFill>
                  <a:schemeClr val="bg1"/>
                </a:solidFill>
                <a:latin typeface="Segoe UI" panose="020B0502040204020203" pitchFamily="34" charset="0"/>
                <a:cs typeface="Segoe UI" panose="020B0502040204020203" pitchFamily="34" charset="0"/>
              </a:rPr>
              <a:t>of PCL</a:t>
            </a:r>
          </a:p>
          <a:p>
            <a:pPr>
              <a:lnSpc>
                <a:spcPct val="120000"/>
              </a:lnSpc>
              <a:buFont typeface="Arial" pitchFamily="34" charset="0"/>
              <a:buChar char="•"/>
            </a:pPr>
            <a:endParaRPr lang="en-US" altLang="en-US" sz="2800" dirty="0" smtClean="0">
              <a:solidFill>
                <a:schemeClr val="bg1"/>
              </a:solidFill>
              <a:latin typeface="Segoe UI" panose="020B0502040204020203" pitchFamily="34" charset="0"/>
              <a:cs typeface="Segoe UI" panose="020B0502040204020203" pitchFamily="34" charset="0"/>
            </a:endParaRPr>
          </a:p>
          <a:p>
            <a:pPr>
              <a:lnSpc>
                <a:spcPct val="120000"/>
              </a:lnSpc>
              <a:buFont typeface="Arial" pitchFamily="34" charset="0"/>
              <a:buChar char="•"/>
            </a:pPr>
            <a:r>
              <a:rPr lang="en-US" altLang="en-US" sz="2800" dirty="0" smtClean="0">
                <a:solidFill>
                  <a:schemeClr val="bg1"/>
                </a:solidFill>
                <a:latin typeface="Segoe UI" panose="020B0502040204020203" pitchFamily="34" charset="0"/>
                <a:cs typeface="Segoe UI" panose="020B0502040204020203" pitchFamily="34" charset="0"/>
              </a:rPr>
              <a:t>Project/Assembly </a:t>
            </a:r>
            <a:r>
              <a:rPr lang="en-US" altLang="en-US" sz="2800" dirty="0">
                <a:solidFill>
                  <a:schemeClr val="bg1"/>
                </a:solidFill>
                <a:latin typeface="Segoe UI" panose="020B0502040204020203" pitchFamily="34" charset="0"/>
                <a:cs typeface="Segoe UI" panose="020B0502040204020203" pitchFamily="34" charset="0"/>
              </a:rPr>
              <a:t>Sharing </a:t>
            </a:r>
          </a:p>
          <a:p>
            <a:pPr lvl="1">
              <a:lnSpc>
                <a:spcPct val="120000"/>
              </a:lnSpc>
              <a:buFont typeface="Arial" pitchFamily="34" charset="0"/>
              <a:buChar char="•"/>
            </a:pPr>
            <a:r>
              <a:rPr lang="en-US" altLang="en-US" sz="2800" dirty="0">
                <a:solidFill>
                  <a:schemeClr val="bg1"/>
                </a:solidFill>
                <a:latin typeface="Segoe UI" panose="020B0502040204020203" pitchFamily="34" charset="0"/>
                <a:cs typeface="Segoe UI" panose="020B0502040204020203" pitchFamily="34" charset="0"/>
              </a:rPr>
              <a:t>NuGet</a:t>
            </a:r>
          </a:p>
        </p:txBody>
      </p:sp>
      <p:pic>
        <p:nvPicPr>
          <p:cNvPr id="6"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894996"/>
            <a:ext cx="3505200" cy="4014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000000"/>
                </a:solidFill>
                <a:miter lim="800000"/>
                <a:headEnd/>
                <a:tailEnd/>
              </a14:hiddenLine>
            </a:ext>
          </a:extLst>
        </p:spPr>
      </p:pic>
    </p:spTree>
    <p:extLst>
      <p:ext uri="{BB962C8B-B14F-4D97-AF65-F5344CB8AC3E}">
        <p14:creationId xmlns:p14="http://schemas.microsoft.com/office/powerpoint/2010/main" val="30992859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139700" y="74613"/>
            <a:ext cx="9004300" cy="533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numCol="1" anchor="t" anchorCtr="0" compatLnSpc="1">
            <a:prstTxWarp prst="textNoShape">
              <a:avLst/>
            </a:prstTxWarp>
          </a:bodyPr>
          <a:lstStyle>
            <a:lvl1pPr algn="r" defTabSz="457200" rtl="0" eaLnBrk="0" fontAlgn="base" hangingPunct="0">
              <a:spcBef>
                <a:spcPct val="0"/>
              </a:spcBef>
              <a:spcAft>
                <a:spcPct val="0"/>
              </a:spcAft>
              <a:defRPr sz="2800" kern="1200" cap="all">
                <a:solidFill>
                  <a:schemeClr val="bg1"/>
                </a:solidFill>
                <a:latin typeface="Source Sans Pro Black"/>
                <a:ea typeface="ＭＳ Ｐゴシック" charset="0"/>
                <a:cs typeface="ＭＳ Ｐゴシック" charset="0"/>
              </a:defRPr>
            </a:lvl1pPr>
            <a:lvl2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2pPr>
            <a:lvl3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3pPr>
            <a:lvl4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4pPr>
            <a:lvl5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5pPr>
            <a:lvl6pPr marL="4572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6pPr>
            <a:lvl7pPr marL="9144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7pPr>
            <a:lvl8pPr marL="13716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8pPr>
            <a:lvl9pPr marL="18288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9pPr>
          </a:lstStyle>
          <a:p>
            <a:pPr algn="ctr" eaLnBrk="1" hangingPunct="1"/>
            <a:r>
              <a:rPr lang="en-US" sz="4000" cap="none" dirty="0" smtClean="0">
                <a:latin typeface="Segoe UI" panose="020B0502040204020203" pitchFamily="34" charset="0"/>
                <a:cs typeface="Segoe UI" panose="020B0502040204020203" pitchFamily="34" charset="0"/>
              </a:rPr>
              <a:t>PCLs – Well Documented</a:t>
            </a:r>
            <a:endParaRPr lang="en-US" sz="4000" cap="none" dirty="0">
              <a:latin typeface="Segoe UI" panose="020B0502040204020203" pitchFamily="34" charset="0"/>
              <a:cs typeface="Segoe UI" panose="020B0502040204020203" pitchFamily="34" charset="0"/>
            </a:endParaRPr>
          </a:p>
        </p:txBody>
      </p:sp>
      <p:pic>
        <p:nvPicPr>
          <p:cNvPr id="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090613"/>
            <a:ext cx="7010400" cy="4052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000000"/>
                </a:solidFill>
                <a:miter lim="800000"/>
                <a:headEnd/>
                <a:tailEnd/>
              </a14:hiddenLine>
            </a:ext>
          </a:extLst>
        </p:spPr>
      </p:pic>
    </p:spTree>
    <p:extLst>
      <p:ext uri="{BB962C8B-B14F-4D97-AF65-F5344CB8AC3E}">
        <p14:creationId xmlns:p14="http://schemas.microsoft.com/office/powerpoint/2010/main" val="9780508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1501"/>
            <a:ext cx="9182100" cy="532905"/>
          </a:xfrm>
        </p:spPr>
        <p:txBody>
          <a:bodyPr/>
          <a:lstStyle/>
          <a:p>
            <a:r>
              <a:rPr lang="en-US" sz="4000" b="0" dirty="0" smtClean="0">
                <a:latin typeface="Segoe UI" panose="020B0502040204020203" pitchFamily="34" charset="0"/>
                <a:cs typeface="Segoe UI" panose="020B0502040204020203" pitchFamily="34" charset="0"/>
              </a:rPr>
              <a:t>Microsoft and Xamarin Partner Globally</a:t>
            </a:r>
            <a:endParaRPr lang="en-US" sz="4000" b="0" dirty="0">
              <a:latin typeface="Segoe UI" panose="020B0502040204020203" pitchFamily="34" charset="0"/>
              <a:cs typeface="Segoe UI" panose="020B0502040204020203" pitchFamily="34" charset="0"/>
            </a:endParaRPr>
          </a:p>
        </p:txBody>
      </p:sp>
      <p:sp>
        <p:nvSpPr>
          <p:cNvPr id="8" name="TextBox 7"/>
          <p:cNvSpPr txBox="1"/>
          <p:nvPr/>
        </p:nvSpPr>
        <p:spPr>
          <a:xfrm>
            <a:off x="448465" y="3137404"/>
            <a:ext cx="5520543" cy="1323439"/>
          </a:xfrm>
          <a:prstGeom prst="rect">
            <a:avLst/>
          </a:prstGeom>
          <a:noFill/>
        </p:spPr>
        <p:txBody>
          <a:bodyPr wrap="square" rtlCol="0">
            <a:spAutoFit/>
          </a:bodyPr>
          <a:lstStyle/>
          <a:p>
            <a:pPr algn="r"/>
            <a:r>
              <a:rPr lang="en-US" sz="2000" i="1" dirty="0" smtClean="0">
                <a:solidFill>
                  <a:schemeClr val="bg1"/>
                </a:solidFill>
                <a:latin typeface="Calibri"/>
                <a:cs typeface="Calibri"/>
              </a:rPr>
              <a:t>With </a:t>
            </a:r>
            <a:r>
              <a:rPr lang="en-US" sz="2000" i="1" dirty="0">
                <a:solidFill>
                  <a:schemeClr val="bg1"/>
                </a:solidFill>
                <a:latin typeface="Calibri"/>
                <a:cs typeface="Calibri"/>
              </a:rPr>
              <a:t>Xamarin, developers combine all of the productivity benefits of C#, Visual Studio 2013 and Windows Azure with the flexibility to quickly build for m</a:t>
            </a:r>
            <a:r>
              <a:rPr lang="en-US" sz="2000" i="1" dirty="0" smtClean="0">
                <a:solidFill>
                  <a:schemeClr val="bg1"/>
                </a:solidFill>
                <a:latin typeface="Calibri"/>
                <a:cs typeface="Calibri"/>
              </a:rPr>
              <a:t>ultiple </a:t>
            </a:r>
            <a:r>
              <a:rPr lang="en-US" sz="2000" i="1" dirty="0">
                <a:solidFill>
                  <a:schemeClr val="bg1"/>
                </a:solidFill>
                <a:latin typeface="Calibri"/>
                <a:cs typeface="Calibri"/>
              </a:rPr>
              <a:t>device targets.” </a:t>
            </a:r>
          </a:p>
        </p:txBody>
      </p:sp>
      <p:sp>
        <p:nvSpPr>
          <p:cNvPr id="9" name="TextBox 8"/>
          <p:cNvSpPr txBox="1"/>
          <p:nvPr/>
        </p:nvSpPr>
        <p:spPr>
          <a:xfrm>
            <a:off x="858996" y="4460843"/>
            <a:ext cx="5110012" cy="338554"/>
          </a:xfrm>
          <a:prstGeom prst="rect">
            <a:avLst/>
          </a:prstGeom>
          <a:noFill/>
        </p:spPr>
        <p:txBody>
          <a:bodyPr wrap="square" rtlCol="0">
            <a:spAutoFit/>
          </a:bodyPr>
          <a:lstStyle/>
          <a:p>
            <a:pPr algn="r"/>
            <a:r>
              <a:rPr lang="en-US" sz="1600" dirty="0" smtClean="0">
                <a:solidFill>
                  <a:schemeClr val="bg1"/>
                </a:solidFill>
                <a:latin typeface="Calibri"/>
                <a:cs typeface="Calibri"/>
              </a:rPr>
              <a:t>S</a:t>
            </a:r>
            <a:r>
              <a:rPr lang="en-US" sz="1600" dirty="0">
                <a:solidFill>
                  <a:schemeClr val="bg1"/>
                </a:solidFill>
                <a:latin typeface="Calibri"/>
                <a:cs typeface="Calibri"/>
              </a:rPr>
              <a:t>. </a:t>
            </a:r>
            <a:r>
              <a:rPr lang="en-US" sz="1600" dirty="0" err="1">
                <a:solidFill>
                  <a:schemeClr val="bg1"/>
                </a:solidFill>
                <a:latin typeface="Calibri"/>
                <a:cs typeface="Calibri"/>
              </a:rPr>
              <a:t>Somasegar</a:t>
            </a:r>
            <a:r>
              <a:rPr lang="en-US" sz="1600" dirty="0">
                <a:solidFill>
                  <a:schemeClr val="bg1"/>
                </a:solidFill>
                <a:latin typeface="Calibri"/>
                <a:cs typeface="Calibri"/>
              </a:rPr>
              <a:t>, Corporate Vice President, Microsoft </a:t>
            </a:r>
            <a:endParaRPr lang="en-US" sz="1600" dirty="0">
              <a:latin typeface="Calibri"/>
              <a:cs typeface="Calibri"/>
            </a:endParaRPr>
          </a:p>
        </p:txBody>
      </p:sp>
      <p:pic>
        <p:nvPicPr>
          <p:cNvPr id="4" name="Picture 3" descr="Soma-Visual-Studi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273" y="3226033"/>
            <a:ext cx="2339005" cy="1558956"/>
          </a:xfrm>
          <a:prstGeom prst="roundRect">
            <a:avLst/>
          </a:prstGeom>
        </p:spPr>
      </p:pic>
      <p:sp>
        <p:nvSpPr>
          <p:cNvPr id="10" name="Rounded Rectangle 9"/>
          <p:cNvSpPr/>
          <p:nvPr/>
        </p:nvSpPr>
        <p:spPr>
          <a:xfrm>
            <a:off x="-452438" y="981074"/>
            <a:ext cx="10048876" cy="2082025"/>
          </a:xfrm>
          <a:prstGeom prst="round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28700" y="1306122"/>
            <a:ext cx="7086600"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77929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bwMode="auto">
          <a:xfrm>
            <a:off x="457200" y="201613"/>
            <a:ext cx="82296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sz="4000" b="0" dirty="0" smtClean="0">
                <a:latin typeface="Segoe UI" panose="020B0502040204020203" pitchFamily="34" charset="0"/>
                <a:cs typeface="Segoe UI" panose="020B0502040204020203" pitchFamily="34" charset="0"/>
              </a:rPr>
              <a:t>Distribute Everywhere</a:t>
            </a:r>
            <a:endParaRPr lang="en-US" sz="4000" b="0" dirty="0">
              <a:latin typeface="Segoe UI" panose="020B0502040204020203" pitchFamily="34" charset="0"/>
              <a:cs typeface="Segoe UI" panose="020B0502040204020203" pitchFamily="34" charset="0"/>
            </a:endParaRPr>
          </a:p>
        </p:txBody>
      </p:sp>
      <p:sp>
        <p:nvSpPr>
          <p:cNvPr id="8" name="Text Placeholder 2"/>
          <p:cNvSpPr>
            <a:spLocks noGrp="1"/>
          </p:cNvSpPr>
          <p:nvPr>
            <p:ph type="body" sz="quarter" idx="11"/>
          </p:nvPr>
        </p:nvSpPr>
        <p:spPr>
          <a:xfrm>
            <a:off x="767844" y="930481"/>
            <a:ext cx="8228812" cy="3751469"/>
          </a:xfrm>
        </p:spPr>
        <p:txBody>
          <a:bodyPr/>
          <a:lstStyle/>
          <a:p>
            <a:pPr marL="0" indent="0">
              <a:buNone/>
            </a:pPr>
            <a:r>
              <a:rPr lang="en-US" sz="2800" dirty="0" smtClean="0">
                <a:latin typeface="Segoe UI" panose="020B0502040204020203" pitchFamily="34" charset="0"/>
                <a:cs typeface="Segoe UI" panose="020B0502040204020203" pitchFamily="34" charset="0"/>
              </a:rPr>
              <a:t>A Xamarin app is an app, distribute it everywhere</a:t>
            </a:r>
          </a:p>
        </p:txBody>
      </p:sp>
      <p:pic>
        <p:nvPicPr>
          <p:cNvPr id="4098" name="Picture 2" descr="Download for &#10;&#10;i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9342" y="1823008"/>
            <a:ext cx="2162878" cy="7454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100" name="Picture 4" descr="Download from Google Pla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8888" y="1803966"/>
            <a:ext cx="2273383" cy="78348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102" name="Picture 6" descr="Download from the Amazon Sto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538" y="2856853"/>
            <a:ext cx="2192350" cy="7454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104" name="Picture 8" descr="Download from the NOOK App Stor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5579" y="2842930"/>
            <a:ext cx="2304426" cy="77324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106" name="Picture 10" descr="Download for Windows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28210" y="3948126"/>
            <a:ext cx="2325143" cy="74896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108" name="Picture 12" descr="Download for Windows Phon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38332" y="3928993"/>
            <a:ext cx="2443939" cy="78723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2197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36682"/>
            <a:ext cx="8229600" cy="1470137"/>
          </a:xfrm>
        </p:spPr>
        <p:txBody>
          <a:bodyPr/>
          <a:lstStyle/>
          <a:p>
            <a:pPr algn="l"/>
            <a:r>
              <a:rPr lang="en-US" sz="8800" b="0" dirty="0" smtClean="0">
                <a:latin typeface="Segoe UI" panose="020B0502040204020203" pitchFamily="34" charset="0"/>
                <a:cs typeface="Segoe UI" panose="020B0502040204020203" pitchFamily="34" charset="0"/>
              </a:rPr>
              <a:t>Products</a:t>
            </a:r>
            <a:endParaRPr lang="en-US" sz="8800" b="0" dirty="0">
              <a:latin typeface="Segoe UI" panose="020B0502040204020203" pitchFamily="34" charset="0"/>
              <a:cs typeface="Segoe UI" panose="020B0502040204020203" pitchFamily="34" charset="0"/>
            </a:endParaRPr>
          </a:p>
        </p:txBody>
      </p:sp>
      <p:pic>
        <p:nvPicPr>
          <p:cNvPr id="18434" name="Picture 2" descr="C:\Users\Xamarin\Downloads\hexagon-white@2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614" y="0"/>
            <a:ext cx="5790772"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4753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8"/>
          <p:cNvSpPr>
            <a:spLocks noChangeArrowheads="1"/>
          </p:cNvSpPr>
          <p:nvPr/>
        </p:nvSpPr>
        <p:spPr bwMode="gray">
          <a:xfrm>
            <a:off x="5527675" y="1207439"/>
            <a:ext cx="2367774" cy="432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defTabSz="914400"/>
            <a:endParaRPr lang="de-DE" sz="3200" b="1" dirty="0">
              <a:solidFill>
                <a:srgbClr val="254061"/>
              </a:solidFill>
              <a:latin typeface="Myriad Pro"/>
              <a:cs typeface="Myriad Pro"/>
            </a:endParaRPr>
          </a:p>
        </p:txBody>
      </p:sp>
      <p:sp>
        <p:nvSpPr>
          <p:cNvPr id="32" name="TextBox 31"/>
          <p:cNvSpPr txBox="1"/>
          <p:nvPr/>
        </p:nvSpPr>
        <p:spPr>
          <a:xfrm>
            <a:off x="9363350" y="3057071"/>
            <a:ext cx="184666" cy="369332"/>
          </a:xfrm>
          <a:prstGeom prst="rect">
            <a:avLst/>
          </a:prstGeom>
          <a:noFill/>
        </p:spPr>
        <p:txBody>
          <a:bodyPr wrap="none" rtlCol="0">
            <a:spAutoFit/>
          </a:bodyPr>
          <a:lstStyle/>
          <a:p>
            <a:endParaRPr lang="en-US" dirty="0"/>
          </a:p>
        </p:txBody>
      </p:sp>
      <p:sp>
        <p:nvSpPr>
          <p:cNvPr id="40" name="Text Placeholder 2"/>
          <p:cNvSpPr txBox="1">
            <a:spLocks/>
          </p:cNvSpPr>
          <p:nvPr/>
        </p:nvSpPr>
        <p:spPr>
          <a:xfrm>
            <a:off x="771772" y="4176805"/>
            <a:ext cx="8118229" cy="762086"/>
          </a:xfrm>
          <a:prstGeom prst="rect">
            <a:avLst/>
          </a:prstGeom>
        </p:spPr>
        <p:txBody>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400" baseline="30000" dirty="0" smtClean="0">
              <a:solidFill>
                <a:schemeClr val="bg1"/>
              </a:solidFill>
              <a:latin typeface="Source Sans Pro"/>
              <a:cs typeface="Source Sans Pro"/>
            </a:endParaRPr>
          </a:p>
        </p:txBody>
      </p:sp>
      <p:pic>
        <p:nvPicPr>
          <p:cNvPr id="9218" name="Picture 2" descr="http://xamarin.com/images/tour/icon-visual-studi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548" y="52386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http://xamarin.com/images/tour/apple-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026" y="2679328"/>
            <a:ext cx="762000" cy="914401"/>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http://xamarin.com/images/tour/test-cloud-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6023" y="2696979"/>
            <a:ext cx="876300" cy="914401"/>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http://xamarin.com/images/tour/hexagon-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6498" y="376237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232" name="Picture 16" descr="http://xamarin.com/images/tour/scan-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83976" y="3762370"/>
            <a:ext cx="857250" cy="8572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117914" y="2936473"/>
            <a:ext cx="1649811" cy="400110"/>
          </a:xfrm>
          <a:prstGeom prst="rect">
            <a:avLst/>
          </a:prstGeom>
          <a:noFill/>
        </p:spPr>
        <p:txBody>
          <a:bodyPr wrap="none" rtlCol="0">
            <a:spAutoFit/>
          </a:bodyPr>
          <a:lstStyle/>
          <a:p>
            <a:r>
              <a:rPr lang="en-US" sz="2000" dirty="0" err="1" smtClean="0">
                <a:solidFill>
                  <a:srgbClr val="3498DB"/>
                </a:solidFill>
                <a:latin typeface="Segoe UI" panose="020B0502040204020203" pitchFamily="34" charset="0"/>
                <a:cs typeface="Segoe UI" panose="020B0502040204020203" pitchFamily="34" charset="0"/>
              </a:rPr>
              <a:t>Xamarin.Mac</a:t>
            </a:r>
            <a:endParaRPr lang="en-US" sz="2000" dirty="0">
              <a:solidFill>
                <a:srgbClr val="3498DB"/>
              </a:solidFill>
              <a:latin typeface="Segoe UI" panose="020B0502040204020203" pitchFamily="34" charset="0"/>
              <a:cs typeface="Segoe UI" panose="020B0502040204020203" pitchFamily="34" charset="0"/>
            </a:endParaRPr>
          </a:p>
        </p:txBody>
      </p:sp>
      <p:sp>
        <p:nvSpPr>
          <p:cNvPr id="19" name="TextBox 18"/>
          <p:cNvSpPr txBox="1"/>
          <p:nvPr/>
        </p:nvSpPr>
        <p:spPr>
          <a:xfrm>
            <a:off x="1998351" y="1842478"/>
            <a:ext cx="1909241" cy="400110"/>
          </a:xfrm>
          <a:prstGeom prst="rect">
            <a:avLst/>
          </a:prstGeom>
          <a:noFill/>
        </p:spPr>
        <p:txBody>
          <a:bodyPr wrap="none" rtlCol="0">
            <a:spAutoFit/>
          </a:bodyPr>
          <a:lstStyle/>
          <a:p>
            <a:r>
              <a:rPr lang="en-US" sz="2000" dirty="0" smtClean="0">
                <a:solidFill>
                  <a:srgbClr val="3498DB"/>
                </a:solidFill>
                <a:latin typeface="Segoe UI" panose="020B0502040204020203" pitchFamily="34" charset="0"/>
                <a:cs typeface="Segoe UI" panose="020B0502040204020203" pitchFamily="34" charset="0"/>
              </a:rPr>
              <a:t>Xamarin Studio</a:t>
            </a:r>
            <a:endParaRPr lang="en-US" sz="2000" dirty="0">
              <a:solidFill>
                <a:srgbClr val="3498DB"/>
              </a:solidFill>
              <a:latin typeface="Segoe UI" panose="020B0502040204020203" pitchFamily="34" charset="0"/>
              <a:cs typeface="Segoe UI" panose="020B0502040204020203" pitchFamily="34" charset="0"/>
            </a:endParaRPr>
          </a:p>
        </p:txBody>
      </p:sp>
      <p:sp>
        <p:nvSpPr>
          <p:cNvPr id="20" name="TextBox 19"/>
          <p:cNvSpPr txBox="1"/>
          <p:nvPr/>
        </p:nvSpPr>
        <p:spPr>
          <a:xfrm>
            <a:off x="2041213" y="2954124"/>
            <a:ext cx="2362378" cy="400110"/>
          </a:xfrm>
          <a:prstGeom prst="rect">
            <a:avLst/>
          </a:prstGeom>
          <a:noFill/>
        </p:spPr>
        <p:txBody>
          <a:bodyPr wrap="none" rtlCol="0">
            <a:spAutoFit/>
          </a:bodyPr>
          <a:lstStyle/>
          <a:p>
            <a:r>
              <a:rPr lang="en-US" sz="2000" dirty="0" smtClean="0">
                <a:solidFill>
                  <a:srgbClr val="3498DB"/>
                </a:solidFill>
                <a:latin typeface="Segoe UI" panose="020B0502040204020203" pitchFamily="34" charset="0"/>
                <a:cs typeface="Segoe UI" panose="020B0502040204020203" pitchFamily="34" charset="0"/>
              </a:rPr>
              <a:t>Xamarin Test Cloud</a:t>
            </a:r>
            <a:endParaRPr lang="en-US" sz="2000" dirty="0">
              <a:solidFill>
                <a:srgbClr val="3498DB"/>
              </a:solidFill>
              <a:latin typeface="Segoe UI" panose="020B0502040204020203" pitchFamily="34" charset="0"/>
              <a:cs typeface="Segoe UI" panose="020B0502040204020203" pitchFamily="34" charset="0"/>
            </a:endParaRPr>
          </a:p>
        </p:txBody>
      </p:sp>
      <p:sp>
        <p:nvSpPr>
          <p:cNvPr id="21" name="TextBox 20"/>
          <p:cNvSpPr txBox="1"/>
          <p:nvPr/>
        </p:nvSpPr>
        <p:spPr>
          <a:xfrm>
            <a:off x="2041212" y="3990940"/>
            <a:ext cx="2184381" cy="400110"/>
          </a:xfrm>
          <a:prstGeom prst="rect">
            <a:avLst/>
          </a:prstGeom>
          <a:noFill/>
        </p:spPr>
        <p:txBody>
          <a:bodyPr wrap="none" rtlCol="0">
            <a:spAutoFit/>
          </a:bodyPr>
          <a:lstStyle/>
          <a:p>
            <a:r>
              <a:rPr lang="en-US" sz="2000" dirty="0" smtClean="0">
                <a:solidFill>
                  <a:srgbClr val="3498DB"/>
                </a:solidFill>
                <a:latin typeface="Segoe UI" panose="020B0502040204020203" pitchFamily="34" charset="0"/>
                <a:cs typeface="Segoe UI" panose="020B0502040204020203" pitchFamily="34" charset="0"/>
              </a:rPr>
              <a:t>Component Store</a:t>
            </a:r>
            <a:endParaRPr lang="en-US" sz="2000" dirty="0">
              <a:solidFill>
                <a:srgbClr val="3498DB"/>
              </a:solidFill>
              <a:latin typeface="Segoe UI" panose="020B0502040204020203" pitchFamily="34" charset="0"/>
              <a:cs typeface="Segoe UI" panose="020B0502040204020203" pitchFamily="34" charset="0"/>
            </a:endParaRPr>
          </a:p>
        </p:txBody>
      </p:sp>
      <p:sp>
        <p:nvSpPr>
          <p:cNvPr id="22" name="TextBox 21"/>
          <p:cNvSpPr txBox="1"/>
          <p:nvPr/>
        </p:nvSpPr>
        <p:spPr>
          <a:xfrm>
            <a:off x="6117913" y="750914"/>
            <a:ext cx="1563248" cy="400110"/>
          </a:xfrm>
          <a:prstGeom prst="rect">
            <a:avLst/>
          </a:prstGeom>
          <a:noFill/>
        </p:spPr>
        <p:txBody>
          <a:bodyPr wrap="none" rtlCol="0">
            <a:spAutoFit/>
          </a:bodyPr>
          <a:lstStyle/>
          <a:p>
            <a:r>
              <a:rPr lang="en-US" sz="2000" dirty="0" err="1" smtClean="0">
                <a:solidFill>
                  <a:srgbClr val="3498DB"/>
                </a:solidFill>
                <a:latin typeface="Segoe UI" panose="020B0502040204020203" pitchFamily="34" charset="0"/>
                <a:cs typeface="Segoe UI" panose="020B0502040204020203" pitchFamily="34" charset="0"/>
              </a:rPr>
              <a:t>Xamarin.iOS</a:t>
            </a:r>
            <a:endParaRPr lang="en-US" sz="2000" dirty="0">
              <a:solidFill>
                <a:srgbClr val="3498DB"/>
              </a:solidFill>
              <a:latin typeface="Segoe UI" panose="020B0502040204020203" pitchFamily="34" charset="0"/>
              <a:cs typeface="Segoe UI" panose="020B0502040204020203" pitchFamily="34" charset="0"/>
            </a:endParaRPr>
          </a:p>
        </p:txBody>
      </p:sp>
      <p:sp>
        <p:nvSpPr>
          <p:cNvPr id="23" name="TextBox 22"/>
          <p:cNvSpPr txBox="1"/>
          <p:nvPr/>
        </p:nvSpPr>
        <p:spPr>
          <a:xfrm>
            <a:off x="6117913" y="1842478"/>
            <a:ext cx="2082430" cy="400110"/>
          </a:xfrm>
          <a:prstGeom prst="rect">
            <a:avLst/>
          </a:prstGeom>
          <a:noFill/>
        </p:spPr>
        <p:txBody>
          <a:bodyPr wrap="none" rtlCol="0">
            <a:spAutoFit/>
          </a:bodyPr>
          <a:lstStyle/>
          <a:p>
            <a:r>
              <a:rPr lang="en-US" sz="2000" dirty="0" err="1" smtClean="0">
                <a:solidFill>
                  <a:srgbClr val="3498DB"/>
                </a:solidFill>
                <a:latin typeface="Segoe UI" panose="020B0502040204020203" pitchFamily="34" charset="0"/>
                <a:cs typeface="Segoe UI" panose="020B0502040204020203" pitchFamily="34" charset="0"/>
              </a:rPr>
              <a:t>Xamarin.Android</a:t>
            </a:r>
            <a:endParaRPr lang="en-US" sz="2000" dirty="0">
              <a:solidFill>
                <a:srgbClr val="3498DB"/>
              </a:solidFill>
              <a:latin typeface="Segoe UI" panose="020B0502040204020203" pitchFamily="34" charset="0"/>
              <a:cs typeface="Segoe UI" panose="020B0502040204020203" pitchFamily="34" charset="0"/>
            </a:endParaRPr>
          </a:p>
        </p:txBody>
      </p:sp>
      <p:sp>
        <p:nvSpPr>
          <p:cNvPr id="24" name="TextBox 23"/>
          <p:cNvSpPr txBox="1"/>
          <p:nvPr/>
        </p:nvSpPr>
        <p:spPr>
          <a:xfrm>
            <a:off x="2041213" y="597026"/>
            <a:ext cx="1647952" cy="707886"/>
          </a:xfrm>
          <a:prstGeom prst="rect">
            <a:avLst/>
          </a:prstGeom>
          <a:noFill/>
        </p:spPr>
        <p:txBody>
          <a:bodyPr wrap="none" rtlCol="0">
            <a:spAutoFit/>
          </a:bodyPr>
          <a:lstStyle/>
          <a:p>
            <a:r>
              <a:rPr lang="en-US" sz="2000" dirty="0" smtClean="0">
                <a:solidFill>
                  <a:srgbClr val="3498DB"/>
                </a:solidFill>
                <a:latin typeface="Segoe UI" panose="020B0502040204020203" pitchFamily="34" charset="0"/>
                <a:cs typeface="Segoe UI" panose="020B0502040204020203" pitchFamily="34" charset="0"/>
              </a:rPr>
              <a:t>Xamarin for </a:t>
            </a:r>
          </a:p>
          <a:p>
            <a:r>
              <a:rPr lang="en-US" sz="2000" dirty="0" smtClean="0">
                <a:solidFill>
                  <a:srgbClr val="3498DB"/>
                </a:solidFill>
                <a:latin typeface="Segoe UI" panose="020B0502040204020203" pitchFamily="34" charset="0"/>
                <a:cs typeface="Segoe UI" panose="020B0502040204020203" pitchFamily="34" charset="0"/>
              </a:rPr>
              <a:t>Visual Studio</a:t>
            </a:r>
            <a:endParaRPr lang="en-US" sz="2000" dirty="0">
              <a:solidFill>
                <a:srgbClr val="3498DB"/>
              </a:solidFill>
              <a:latin typeface="Segoe UI" panose="020B0502040204020203" pitchFamily="34" charset="0"/>
              <a:cs typeface="Segoe UI" panose="020B0502040204020203" pitchFamily="34" charset="0"/>
            </a:endParaRPr>
          </a:p>
        </p:txBody>
      </p:sp>
      <p:sp>
        <p:nvSpPr>
          <p:cNvPr id="25" name="TextBox 24"/>
          <p:cNvSpPr txBox="1"/>
          <p:nvPr/>
        </p:nvSpPr>
        <p:spPr>
          <a:xfrm>
            <a:off x="6117914" y="3948217"/>
            <a:ext cx="2669833" cy="400110"/>
          </a:xfrm>
          <a:prstGeom prst="rect">
            <a:avLst/>
          </a:prstGeom>
          <a:noFill/>
        </p:spPr>
        <p:txBody>
          <a:bodyPr wrap="none" rtlCol="0">
            <a:spAutoFit/>
          </a:bodyPr>
          <a:lstStyle/>
          <a:p>
            <a:r>
              <a:rPr lang="en-US" sz="2000" dirty="0" smtClean="0">
                <a:solidFill>
                  <a:srgbClr val="3498DB"/>
                </a:solidFill>
                <a:latin typeface="Segoe UI" panose="020B0502040204020203" pitchFamily="34" charset="0"/>
                <a:cs typeface="Segoe UI" panose="020B0502040204020203" pitchFamily="34" charset="0"/>
              </a:rPr>
              <a:t>.NET Mobility Scanner</a:t>
            </a:r>
            <a:endParaRPr lang="en-US" sz="2000" dirty="0">
              <a:solidFill>
                <a:srgbClr val="3498DB"/>
              </a:solidFill>
              <a:latin typeface="Segoe UI" panose="020B0502040204020203" pitchFamily="34" charset="0"/>
              <a:cs typeface="Segoe UI" panose="020B0502040204020203" pitchFamily="34" charset="0"/>
            </a:endParaRP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03026" y="570254"/>
            <a:ext cx="857250" cy="761430"/>
          </a:xfrm>
          <a:prstGeom prst="rect">
            <a:avLst/>
          </a:prstGeom>
        </p:spPr>
      </p:pic>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03026" y="1649531"/>
            <a:ext cx="884917" cy="786004"/>
          </a:xfrm>
          <a:prstGeom prst="rect">
            <a:avLst/>
          </a:prstGeom>
        </p:spPr>
      </p:pic>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6023" y="1566984"/>
            <a:ext cx="941543" cy="941543"/>
          </a:xfrm>
          <a:prstGeom prst="rect">
            <a:avLst/>
          </a:prstGeom>
        </p:spPr>
      </p:pic>
    </p:spTree>
    <p:extLst>
      <p:ext uri="{BB962C8B-B14F-4D97-AF65-F5344CB8AC3E}">
        <p14:creationId xmlns:p14="http://schemas.microsoft.com/office/powerpoint/2010/main" val="18326994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8"/>
          <p:cNvSpPr>
            <a:spLocks noChangeArrowheads="1"/>
          </p:cNvSpPr>
          <p:nvPr/>
        </p:nvSpPr>
        <p:spPr bwMode="gray">
          <a:xfrm>
            <a:off x="5527675" y="1207439"/>
            <a:ext cx="2367774" cy="432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defTabSz="914400"/>
            <a:endParaRPr lang="de-DE" sz="3200" b="1" dirty="0">
              <a:solidFill>
                <a:srgbClr val="254061"/>
              </a:solidFill>
              <a:latin typeface="Myriad Pro"/>
              <a:cs typeface="Myriad Pro"/>
            </a:endParaRPr>
          </a:p>
        </p:txBody>
      </p:sp>
      <p:sp>
        <p:nvSpPr>
          <p:cNvPr id="32" name="TextBox 31"/>
          <p:cNvSpPr txBox="1"/>
          <p:nvPr/>
        </p:nvSpPr>
        <p:spPr>
          <a:xfrm>
            <a:off x="9363350" y="3057071"/>
            <a:ext cx="184666" cy="369332"/>
          </a:xfrm>
          <a:prstGeom prst="rect">
            <a:avLst/>
          </a:prstGeom>
          <a:noFill/>
        </p:spPr>
        <p:txBody>
          <a:bodyPr wrap="none" rtlCol="0">
            <a:spAutoFit/>
          </a:bodyPr>
          <a:lstStyle/>
          <a:p>
            <a:endParaRPr lang="en-US" dirty="0"/>
          </a:p>
        </p:txBody>
      </p:sp>
      <p:sp>
        <p:nvSpPr>
          <p:cNvPr id="40" name="Text Placeholder 2"/>
          <p:cNvSpPr txBox="1">
            <a:spLocks/>
          </p:cNvSpPr>
          <p:nvPr/>
        </p:nvSpPr>
        <p:spPr>
          <a:xfrm>
            <a:off x="771772" y="4176805"/>
            <a:ext cx="8118229" cy="762086"/>
          </a:xfrm>
          <a:prstGeom prst="rect">
            <a:avLst/>
          </a:prstGeom>
        </p:spPr>
        <p:txBody>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400" baseline="30000" dirty="0" smtClean="0">
              <a:solidFill>
                <a:schemeClr val="bg1"/>
              </a:solidFill>
              <a:latin typeface="Source Sans Pro"/>
              <a:cs typeface="Source Sans Pro"/>
            </a:endParaRPr>
          </a:p>
        </p:txBody>
      </p:sp>
      <p:sp>
        <p:nvSpPr>
          <p:cNvPr id="10" name="Title 1"/>
          <p:cNvSpPr txBox="1">
            <a:spLocks/>
          </p:cNvSpPr>
          <p:nvPr/>
        </p:nvSpPr>
        <p:spPr bwMode="auto">
          <a:xfrm>
            <a:off x="171450" y="206375"/>
            <a:ext cx="8686800" cy="5032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ctr" defTabSz="457200" rtl="0" eaLnBrk="0" fontAlgn="base" hangingPunct="0">
              <a:spcBef>
                <a:spcPct val="0"/>
              </a:spcBef>
              <a:spcAft>
                <a:spcPct val="0"/>
              </a:spcAft>
              <a:defRPr sz="3200" kern="1200" cap="none">
                <a:solidFill>
                  <a:schemeClr val="bg1"/>
                </a:solidFill>
                <a:latin typeface="Source Sans Pro Black"/>
                <a:ea typeface="ＭＳ Ｐゴシック" charset="0"/>
                <a:cs typeface="ＭＳ Ｐゴシック" charset="0"/>
              </a:defRPr>
            </a:lvl1pPr>
            <a:lvl2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2pPr>
            <a:lvl3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3pPr>
            <a:lvl4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4pPr>
            <a:lvl5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5pPr>
            <a:lvl6pPr marL="4572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6pPr>
            <a:lvl7pPr marL="9144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7pPr>
            <a:lvl8pPr marL="13716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8pPr>
            <a:lvl9pPr marL="18288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9pPr>
          </a:lstStyle>
          <a:p>
            <a:pPr eaLnBrk="1" hangingPunct="1"/>
            <a:r>
              <a:rPr lang="en-US" sz="4000" dirty="0" smtClean="0">
                <a:solidFill>
                  <a:srgbClr val="3498DB"/>
                </a:solidFill>
                <a:latin typeface="Segoe UI" panose="020B0502040204020203" pitchFamily="34" charset="0"/>
                <a:cs typeface="Segoe UI" panose="020B0502040204020203" pitchFamily="34" charset="0"/>
              </a:rPr>
              <a:t>Development Environment</a:t>
            </a:r>
            <a:endParaRPr lang="en-US" sz="4000" dirty="0">
              <a:solidFill>
                <a:srgbClr val="3498DB"/>
              </a:solidFill>
              <a:latin typeface="Segoe UI" panose="020B0502040204020203" pitchFamily="34" charset="0"/>
              <a:cs typeface="Segoe UI" panose="020B0502040204020203" pitchFamily="34" charset="0"/>
            </a:endParaRPr>
          </a:p>
        </p:txBody>
      </p:sp>
      <p:pic>
        <p:nvPicPr>
          <p:cNvPr id="7"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7300" y="1067594"/>
            <a:ext cx="2965450" cy="296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19700" y="1296194"/>
            <a:ext cx="2590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3"/>
          <p:cNvSpPr txBox="1">
            <a:spLocks noChangeArrowheads="1"/>
          </p:cNvSpPr>
          <p:nvPr/>
        </p:nvSpPr>
        <p:spPr bwMode="auto">
          <a:xfrm>
            <a:off x="952500" y="3658394"/>
            <a:ext cx="35814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lgn="ctr"/>
            <a:r>
              <a:rPr lang="en-US" altLang="en-US" sz="2800" dirty="0">
                <a:solidFill>
                  <a:srgbClr val="3498DB"/>
                </a:solidFill>
                <a:latin typeface="Segoe UI" panose="020B0502040204020203" pitchFamily="34" charset="0"/>
                <a:cs typeface="Segoe UI" panose="020B0502040204020203" pitchFamily="34" charset="0"/>
              </a:rPr>
              <a:t>Xamarin Studio</a:t>
            </a:r>
          </a:p>
          <a:p>
            <a:pPr algn="ctr"/>
            <a:r>
              <a:rPr lang="en-US" altLang="en-US" sz="2800" dirty="0">
                <a:solidFill>
                  <a:srgbClr val="3498DB"/>
                </a:solidFill>
                <a:latin typeface="Segoe UI" panose="020B0502040204020203" pitchFamily="34" charset="0"/>
                <a:cs typeface="Segoe UI" panose="020B0502040204020203" pitchFamily="34" charset="0"/>
              </a:rPr>
              <a:t>PC or Mac</a:t>
            </a:r>
          </a:p>
        </p:txBody>
      </p:sp>
      <p:sp>
        <p:nvSpPr>
          <p:cNvPr id="12" name="TextBox 3"/>
          <p:cNvSpPr txBox="1">
            <a:spLocks noChangeArrowheads="1"/>
          </p:cNvSpPr>
          <p:nvPr/>
        </p:nvSpPr>
        <p:spPr bwMode="auto">
          <a:xfrm>
            <a:off x="4762500" y="3734594"/>
            <a:ext cx="35814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lgn="ctr"/>
            <a:r>
              <a:rPr lang="en-US" altLang="en-US" sz="2800" dirty="0">
                <a:solidFill>
                  <a:srgbClr val="3498DB"/>
                </a:solidFill>
                <a:latin typeface="Segoe UI" panose="020B0502040204020203" pitchFamily="34" charset="0"/>
                <a:cs typeface="Segoe UI" panose="020B0502040204020203" pitchFamily="34" charset="0"/>
              </a:rPr>
              <a:t>Visual Studio Plugin</a:t>
            </a:r>
          </a:p>
          <a:p>
            <a:pPr algn="ctr"/>
            <a:r>
              <a:rPr lang="en-US" altLang="en-US" sz="2800" dirty="0">
                <a:solidFill>
                  <a:srgbClr val="3498DB"/>
                </a:solidFill>
                <a:latin typeface="Segoe UI" panose="020B0502040204020203" pitchFamily="34" charset="0"/>
                <a:cs typeface="Segoe UI" panose="020B0502040204020203" pitchFamily="34" charset="0"/>
              </a:rPr>
              <a:t>VS </a:t>
            </a:r>
            <a:r>
              <a:rPr lang="en-US" altLang="en-US" sz="2800" dirty="0" smtClean="0">
                <a:solidFill>
                  <a:srgbClr val="3498DB"/>
                </a:solidFill>
                <a:latin typeface="Segoe UI" panose="020B0502040204020203" pitchFamily="34" charset="0"/>
                <a:cs typeface="Segoe UI" panose="020B0502040204020203" pitchFamily="34" charset="0"/>
              </a:rPr>
              <a:t>2010/2012/2013</a:t>
            </a:r>
            <a:endParaRPr lang="en-US" altLang="en-US" sz="2800" dirty="0">
              <a:solidFill>
                <a:srgbClr val="3498DB"/>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326994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bwMode="auto">
          <a:xfrm>
            <a:off x="457200" y="201613"/>
            <a:ext cx="82296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sz="4000" b="0" dirty="0" smtClean="0">
                <a:latin typeface="Segoe UI" panose="020B0502040204020203" pitchFamily="34" charset="0"/>
                <a:cs typeface="Segoe UI" panose="020B0502040204020203" pitchFamily="34" charset="0"/>
              </a:rPr>
              <a:t>Visual Studio Integration</a:t>
            </a:r>
            <a:endParaRPr lang="en-US" sz="4000" b="0" dirty="0">
              <a:latin typeface="Segoe UI" panose="020B0502040204020203" pitchFamily="34" charset="0"/>
              <a:cs typeface="Segoe UI" panose="020B0502040204020203" pitchFamily="34" charset="0"/>
            </a:endParaRPr>
          </a:p>
        </p:txBody>
      </p:sp>
      <p:sp>
        <p:nvSpPr>
          <p:cNvPr id="4" name="TextBox 3"/>
          <p:cNvSpPr txBox="1"/>
          <p:nvPr/>
        </p:nvSpPr>
        <p:spPr>
          <a:xfrm>
            <a:off x="6072906" y="1035545"/>
            <a:ext cx="3071094" cy="3293209"/>
          </a:xfrm>
          <a:prstGeom prst="rect">
            <a:avLst/>
          </a:prstGeom>
          <a:noFill/>
        </p:spPr>
        <p:txBody>
          <a:bodyPr wrap="square" rtlCol="0">
            <a:spAutoFit/>
          </a:bodyPr>
          <a:lstStyle/>
          <a:p>
            <a:r>
              <a:rPr lang="en-US" b="1" dirty="0" smtClean="0">
                <a:solidFill>
                  <a:schemeClr val="bg1"/>
                </a:solidFill>
                <a:latin typeface="Segoe UI" panose="020B0502040204020203" pitchFamily="34" charset="0"/>
                <a:cs typeface="Segoe UI" panose="020B0502040204020203" pitchFamily="34" charset="0"/>
              </a:rPr>
              <a:t>A single solution:</a:t>
            </a:r>
          </a:p>
          <a:p>
            <a:pPr marL="285750" indent="-285750">
              <a:buFont typeface="Arial" panose="020B0604020202020204" pitchFamily="34" charset="0"/>
              <a:buChar char="•"/>
            </a:pPr>
            <a:r>
              <a:rPr lang="en-US" dirty="0" smtClean="0">
                <a:solidFill>
                  <a:schemeClr val="bg1"/>
                </a:solidFill>
                <a:latin typeface="Segoe UI" panose="020B0502040204020203" pitchFamily="34" charset="0"/>
                <a:cs typeface="Segoe UI" panose="020B0502040204020203" pitchFamily="34" charset="0"/>
              </a:rPr>
              <a:t>iOS</a:t>
            </a:r>
          </a:p>
          <a:p>
            <a:pPr marL="285750" indent="-285750">
              <a:buFont typeface="Arial" panose="020B0604020202020204" pitchFamily="34" charset="0"/>
              <a:buChar char="•"/>
            </a:pPr>
            <a:r>
              <a:rPr lang="en-US" dirty="0" smtClean="0">
                <a:solidFill>
                  <a:schemeClr val="bg1"/>
                </a:solidFill>
                <a:latin typeface="Segoe UI" panose="020B0502040204020203" pitchFamily="34" charset="0"/>
                <a:cs typeface="Segoe UI" panose="020B0502040204020203" pitchFamily="34" charset="0"/>
              </a:rPr>
              <a:t>Android</a:t>
            </a:r>
          </a:p>
          <a:p>
            <a:pPr marL="285750" indent="-285750">
              <a:buFont typeface="Arial" panose="020B0604020202020204" pitchFamily="34" charset="0"/>
              <a:buChar char="•"/>
            </a:pPr>
            <a:r>
              <a:rPr lang="en-US" dirty="0" smtClean="0">
                <a:solidFill>
                  <a:schemeClr val="bg1"/>
                </a:solidFill>
                <a:latin typeface="Segoe UI" panose="020B0502040204020203" pitchFamily="34" charset="0"/>
                <a:cs typeface="Segoe UI" panose="020B0502040204020203" pitchFamily="34" charset="0"/>
              </a:rPr>
              <a:t>Windows Phone</a:t>
            </a:r>
          </a:p>
          <a:p>
            <a:pPr marL="285750" indent="-285750">
              <a:buFont typeface="Arial" panose="020B0604020202020204" pitchFamily="34" charset="0"/>
              <a:buChar char="•"/>
            </a:pPr>
            <a:r>
              <a:rPr lang="en-US" dirty="0" smtClean="0">
                <a:solidFill>
                  <a:schemeClr val="bg1"/>
                </a:solidFill>
                <a:latin typeface="Segoe UI" panose="020B0502040204020203" pitchFamily="34" charset="0"/>
                <a:cs typeface="Segoe UI" panose="020B0502040204020203" pitchFamily="34" charset="0"/>
              </a:rPr>
              <a:t>Windows Store</a:t>
            </a:r>
            <a:endParaRPr lang="en-US" dirty="0">
              <a:solidFill>
                <a:schemeClr val="bg1"/>
              </a:solidFill>
              <a:latin typeface="Segoe UI" panose="020B0502040204020203" pitchFamily="34" charset="0"/>
              <a:cs typeface="Segoe UI" panose="020B0502040204020203" pitchFamily="34" charset="0"/>
            </a:endParaRPr>
          </a:p>
          <a:p>
            <a:endParaRPr lang="en-US" dirty="0">
              <a:solidFill>
                <a:schemeClr val="bg1"/>
              </a:solidFill>
              <a:latin typeface="Segoe UI" panose="020B0502040204020203" pitchFamily="34" charset="0"/>
              <a:cs typeface="Segoe UI" panose="020B0502040204020203" pitchFamily="34" charset="0"/>
            </a:endParaRPr>
          </a:p>
          <a:p>
            <a:r>
              <a:rPr lang="en-US" b="1" dirty="0" smtClean="0">
                <a:solidFill>
                  <a:srgbClr val="FFFFFF"/>
                </a:solidFill>
                <a:latin typeface="Segoe UI" panose="020B0502040204020203" pitchFamily="34" charset="0"/>
                <a:cs typeface="Segoe UI" panose="020B0502040204020203" pitchFamily="34" charset="0"/>
              </a:rPr>
              <a:t>Leverage </a:t>
            </a:r>
            <a:r>
              <a:rPr lang="en-US" b="1" dirty="0">
                <a:solidFill>
                  <a:srgbClr val="FFFFFF"/>
                </a:solidFill>
                <a:latin typeface="Segoe UI" panose="020B0502040204020203" pitchFamily="34" charset="0"/>
                <a:cs typeface="Segoe UI" panose="020B0502040204020203" pitchFamily="34" charset="0"/>
              </a:rPr>
              <a:t>the entire Microsoft </a:t>
            </a:r>
            <a:r>
              <a:rPr lang="en-US" b="1" dirty="0" smtClean="0">
                <a:solidFill>
                  <a:srgbClr val="FFFFFF"/>
                </a:solidFill>
                <a:latin typeface="Segoe UI" panose="020B0502040204020203" pitchFamily="34" charset="0"/>
                <a:cs typeface="Segoe UI" panose="020B0502040204020203" pitchFamily="34" charset="0"/>
              </a:rPr>
              <a:t>ecosystem:</a:t>
            </a:r>
          </a:p>
          <a:p>
            <a:pPr marL="285750" indent="-285750">
              <a:buFont typeface="Arial" panose="020B0604020202020204" pitchFamily="34" charset="0"/>
              <a:buChar char="•"/>
            </a:pPr>
            <a:r>
              <a:rPr lang="en-US" sz="1600" dirty="0" err="1" smtClean="0">
                <a:solidFill>
                  <a:srgbClr val="FFFFFF"/>
                </a:solidFill>
                <a:latin typeface="Segoe UI" panose="020B0502040204020203" pitchFamily="34" charset="0"/>
                <a:cs typeface="Segoe UI" panose="020B0502040204020203" pitchFamily="34" charset="0"/>
              </a:rPr>
              <a:t>ReSharper</a:t>
            </a:r>
            <a:endParaRPr lang="en-US" sz="1600" dirty="0">
              <a:solidFill>
                <a:srgbClr val="FFFFFF"/>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600" dirty="0" smtClean="0">
                <a:solidFill>
                  <a:srgbClr val="FFFFFF"/>
                </a:solidFill>
                <a:latin typeface="Segoe UI" panose="020B0502040204020203" pitchFamily="34" charset="0"/>
                <a:cs typeface="Segoe UI" panose="020B0502040204020203" pitchFamily="34" charset="0"/>
              </a:rPr>
              <a:t>Team </a:t>
            </a:r>
            <a:r>
              <a:rPr lang="en-US" sz="1600" dirty="0">
                <a:solidFill>
                  <a:srgbClr val="FFFFFF"/>
                </a:solidFill>
                <a:latin typeface="Segoe UI" panose="020B0502040204020203" pitchFamily="34" charset="0"/>
                <a:cs typeface="Segoe UI" panose="020B0502040204020203" pitchFamily="34" charset="0"/>
              </a:rPr>
              <a:t>Foundation </a:t>
            </a:r>
            <a:r>
              <a:rPr lang="en-US" sz="1600" dirty="0" smtClean="0">
                <a:solidFill>
                  <a:srgbClr val="FFFFFF"/>
                </a:solidFill>
                <a:latin typeface="Segoe UI" panose="020B0502040204020203" pitchFamily="34" charset="0"/>
                <a:cs typeface="Segoe UI" panose="020B0502040204020203" pitchFamily="34" charset="0"/>
              </a:rPr>
              <a:t>Server</a:t>
            </a:r>
          </a:p>
          <a:p>
            <a:pPr marL="285750" indent="-285750">
              <a:buFont typeface="Arial" panose="020B0604020202020204" pitchFamily="34" charset="0"/>
              <a:buChar char="•"/>
            </a:pPr>
            <a:r>
              <a:rPr lang="en-US" sz="1600" dirty="0" smtClean="0">
                <a:solidFill>
                  <a:srgbClr val="FFFFFF"/>
                </a:solidFill>
                <a:latin typeface="Segoe UI" panose="020B0502040204020203" pitchFamily="34" charset="0"/>
                <a:cs typeface="Segoe UI" panose="020B0502040204020203" pitchFamily="34" charset="0"/>
              </a:rPr>
              <a:t>Your </a:t>
            </a:r>
            <a:r>
              <a:rPr lang="en-US" sz="1600" dirty="0">
                <a:solidFill>
                  <a:srgbClr val="FFFFFF"/>
                </a:solidFill>
                <a:latin typeface="Segoe UI" panose="020B0502040204020203" pitchFamily="34" charset="0"/>
                <a:cs typeface="Segoe UI" panose="020B0502040204020203" pitchFamily="34" charset="0"/>
              </a:rPr>
              <a:t>favorite code coverage and profiling </a:t>
            </a:r>
            <a:r>
              <a:rPr lang="en-US" sz="1600" dirty="0" smtClean="0">
                <a:solidFill>
                  <a:srgbClr val="FFFFFF"/>
                </a:solidFill>
                <a:latin typeface="Segoe UI" panose="020B0502040204020203" pitchFamily="34" charset="0"/>
                <a:cs typeface="Segoe UI" panose="020B0502040204020203" pitchFamily="34" charset="0"/>
              </a:rPr>
              <a:t>tools</a:t>
            </a:r>
            <a:endParaRPr lang="en-US" sz="1600" dirty="0">
              <a:solidFill>
                <a:srgbClr val="FFFFFF"/>
              </a:solidFill>
              <a:latin typeface="Segoe UI" panose="020B0502040204020203" pitchFamily="34" charset="0"/>
              <a:cs typeface="Segoe UI" panose="020B0502040204020203" pitchFamily="34" charset="0"/>
            </a:endParaRPr>
          </a:p>
        </p:txBody>
      </p:sp>
      <p:pic>
        <p:nvPicPr>
          <p:cNvPr id="5" name="Picture 4" descr="android-logo.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81311" y="4321253"/>
            <a:ext cx="595346" cy="676005"/>
          </a:xfrm>
          <a:prstGeom prst="rect">
            <a:avLst/>
          </a:prstGeom>
          <a:ln>
            <a:noFill/>
          </a:ln>
          <a:effectLst>
            <a:outerShdw blurRad="190500" algn="tl" rotWithShape="0">
              <a:srgbClr val="000000">
                <a:alpha val="70000"/>
              </a:srgbClr>
            </a:outerShdw>
          </a:effectLst>
        </p:spPr>
      </p:pic>
      <p:pic>
        <p:nvPicPr>
          <p:cNvPr id="7" name="Picture 6" descr="microsoft-windows-8-logo.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91297" y="4477150"/>
            <a:ext cx="489363" cy="489363"/>
          </a:xfrm>
          <a:prstGeom prst="rect">
            <a:avLst/>
          </a:prstGeom>
          <a:ln>
            <a:noFill/>
          </a:ln>
          <a:effectLst>
            <a:outerShdw blurRad="190500" algn="tl" rotWithShape="0">
              <a:srgbClr val="000000">
                <a:alpha val="70000"/>
              </a:srgbClr>
            </a:outerShdw>
          </a:effectLst>
        </p:spPr>
      </p:pic>
      <p:pic>
        <p:nvPicPr>
          <p:cNvPr id="8" name="Picture 7" descr="Apple logo icon - Aluminum.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89520" y="4389292"/>
            <a:ext cx="550275" cy="550275"/>
          </a:xfrm>
          <a:prstGeom prst="rect">
            <a:avLst/>
          </a:prstGeom>
          <a:ln>
            <a:noFill/>
          </a:ln>
          <a:effectLst>
            <a:outerShdw blurRad="190500" algn="tl" rotWithShape="0">
              <a:srgbClr val="000000">
                <a:alpha val="70000"/>
              </a:srgbClr>
            </a:outerShdw>
          </a:effectLst>
        </p:spPr>
      </p:pic>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83634" y="-4892599"/>
            <a:ext cx="4998359" cy="2790054"/>
          </a:xfrm>
          <a:prstGeom prst="rect">
            <a:avLst/>
          </a:prstGeom>
          <a:effectLst>
            <a:outerShdw blurRad="50800" dist="38100" dir="2700000" algn="tl" rotWithShape="0">
              <a:prstClr val="black">
                <a:alpha val="40000"/>
              </a:prstClr>
            </a:outerShdw>
          </a:effectLst>
        </p:spPr>
      </p:pic>
      <p:pic>
        <p:nvPicPr>
          <p:cNvPr id="307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7606" y="1035545"/>
            <a:ext cx="5778101" cy="312185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64191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71824"/>
            <a:ext cx="8229600" cy="799852"/>
          </a:xfrm>
        </p:spPr>
        <p:txBody>
          <a:bodyPr/>
          <a:lstStyle/>
          <a:p>
            <a:r>
              <a:rPr lang="en-US" sz="4000" b="0" dirty="0">
                <a:latin typeface="Segoe UI" panose="020B0502040204020203" pitchFamily="34" charset="0"/>
                <a:cs typeface="Segoe UI" panose="020B0502040204020203" pitchFamily="34" charset="0"/>
              </a:rPr>
              <a:t>Mobile Development Approaches</a:t>
            </a:r>
          </a:p>
        </p:txBody>
      </p:sp>
    </p:spTree>
    <p:extLst>
      <p:ext uri="{BB962C8B-B14F-4D97-AF65-F5344CB8AC3E}">
        <p14:creationId xmlns:p14="http://schemas.microsoft.com/office/powerpoint/2010/main" val="34647679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bwMode="auto">
          <a:xfrm>
            <a:off x="457200" y="201613"/>
            <a:ext cx="82296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sz="4000" b="0" dirty="0" smtClean="0">
                <a:latin typeface="Segoe UI" panose="020B0502040204020203" pitchFamily="34" charset="0"/>
                <a:cs typeface="Segoe UI" panose="020B0502040204020203" pitchFamily="34" charset="0"/>
              </a:rPr>
              <a:t>Visual Studio Integration</a:t>
            </a:r>
            <a:endParaRPr lang="en-US" sz="4000" b="0" dirty="0">
              <a:latin typeface="Segoe UI" panose="020B0502040204020203" pitchFamily="34" charset="0"/>
              <a:cs typeface="Segoe UI" panose="020B0502040204020203" pitchFamily="34" charset="0"/>
            </a:endParaRPr>
          </a:p>
        </p:txBody>
      </p:sp>
      <p:sp>
        <p:nvSpPr>
          <p:cNvPr id="4" name="TextBox 3"/>
          <p:cNvSpPr txBox="1"/>
          <p:nvPr/>
        </p:nvSpPr>
        <p:spPr>
          <a:xfrm>
            <a:off x="5338332" y="1282675"/>
            <a:ext cx="3071094" cy="2985433"/>
          </a:xfrm>
          <a:prstGeom prst="rect">
            <a:avLst/>
          </a:prstGeom>
          <a:noFill/>
        </p:spPr>
        <p:txBody>
          <a:bodyPr wrap="square" rtlCol="0">
            <a:spAutoFit/>
          </a:bodyPr>
          <a:lstStyle/>
          <a:p>
            <a:r>
              <a:rPr lang="en-US" b="1" dirty="0" smtClean="0">
                <a:solidFill>
                  <a:schemeClr val="bg1"/>
                </a:solidFill>
                <a:latin typeface="Segoe UI" panose="020B0502040204020203" pitchFamily="34" charset="0"/>
                <a:cs typeface="Segoe UI" panose="020B0502040204020203" pitchFamily="34" charset="0"/>
              </a:rPr>
              <a:t>Debug to:</a:t>
            </a:r>
          </a:p>
          <a:p>
            <a:pPr marL="285750" indent="-285750">
              <a:buFont typeface="Arial" panose="020B0604020202020204" pitchFamily="34" charset="0"/>
              <a:buChar char="•"/>
            </a:pPr>
            <a:r>
              <a:rPr lang="en-US" dirty="0" smtClean="0">
                <a:solidFill>
                  <a:schemeClr val="bg1"/>
                </a:solidFill>
                <a:latin typeface="Segoe UI" panose="020B0502040204020203" pitchFamily="34" charset="0"/>
                <a:cs typeface="Segoe UI" panose="020B0502040204020203" pitchFamily="34" charset="0"/>
              </a:rPr>
              <a:t>Emulators</a:t>
            </a:r>
          </a:p>
          <a:p>
            <a:pPr marL="285750" indent="-285750">
              <a:buFont typeface="Arial" panose="020B0604020202020204" pitchFamily="34" charset="0"/>
              <a:buChar char="•"/>
            </a:pPr>
            <a:r>
              <a:rPr lang="en-US" dirty="0" smtClean="0">
                <a:solidFill>
                  <a:schemeClr val="bg1"/>
                </a:solidFill>
                <a:latin typeface="Segoe UI" panose="020B0502040204020203" pitchFamily="34" charset="0"/>
                <a:cs typeface="Segoe UI" panose="020B0502040204020203" pitchFamily="34" charset="0"/>
              </a:rPr>
              <a:t>Devices</a:t>
            </a:r>
          </a:p>
          <a:p>
            <a:pPr marL="285750" indent="-285750">
              <a:buFont typeface="Arial" panose="020B0604020202020204" pitchFamily="34" charset="0"/>
              <a:buChar char="•"/>
            </a:pPr>
            <a:endParaRPr lang="en-US" dirty="0">
              <a:solidFill>
                <a:schemeClr val="bg1"/>
              </a:solidFill>
              <a:latin typeface="Segoe UI" panose="020B0502040204020203" pitchFamily="34" charset="0"/>
              <a:cs typeface="Segoe UI" panose="020B0502040204020203" pitchFamily="34" charset="0"/>
            </a:endParaRPr>
          </a:p>
          <a:p>
            <a:endParaRPr lang="en-US" dirty="0">
              <a:solidFill>
                <a:schemeClr val="bg1"/>
              </a:solidFill>
              <a:latin typeface="Segoe UI" panose="020B0502040204020203" pitchFamily="34" charset="0"/>
              <a:cs typeface="Segoe UI" panose="020B0502040204020203" pitchFamily="34" charset="0"/>
            </a:endParaRPr>
          </a:p>
          <a:p>
            <a:r>
              <a:rPr lang="en-US" b="1" dirty="0" smtClean="0">
                <a:solidFill>
                  <a:srgbClr val="FFFFFF"/>
                </a:solidFill>
                <a:latin typeface="Segoe UI" panose="020B0502040204020203" pitchFamily="34" charset="0"/>
                <a:cs typeface="Segoe UI" panose="020B0502040204020203" pitchFamily="34" charset="0"/>
              </a:rPr>
              <a:t>Integrated into toolbar</a:t>
            </a:r>
          </a:p>
          <a:p>
            <a:pPr marL="285750" indent="-285750">
              <a:buFont typeface="Arial" panose="020B0604020202020204" pitchFamily="34" charset="0"/>
              <a:buChar char="•"/>
            </a:pPr>
            <a:r>
              <a:rPr lang="en-US" sz="1600" dirty="0" smtClean="0">
                <a:solidFill>
                  <a:srgbClr val="FFFFFF"/>
                </a:solidFill>
                <a:latin typeface="Segoe UI" panose="020B0502040204020203" pitchFamily="34" charset="0"/>
                <a:cs typeface="Segoe UI" panose="020B0502040204020203" pitchFamily="34" charset="0"/>
              </a:rPr>
              <a:t>Status</a:t>
            </a:r>
          </a:p>
          <a:p>
            <a:pPr marL="285750" indent="-285750">
              <a:buFont typeface="Arial" panose="020B0604020202020204" pitchFamily="34" charset="0"/>
              <a:buChar char="•"/>
            </a:pPr>
            <a:r>
              <a:rPr lang="en-US" sz="1600" dirty="0" smtClean="0">
                <a:solidFill>
                  <a:srgbClr val="FFFFFF"/>
                </a:solidFill>
                <a:latin typeface="Segoe UI" panose="020B0502040204020203" pitchFamily="34" charset="0"/>
                <a:cs typeface="Segoe UI" panose="020B0502040204020203" pitchFamily="34" charset="0"/>
              </a:rPr>
              <a:t>Logs</a:t>
            </a:r>
          </a:p>
          <a:p>
            <a:pPr marL="285750" indent="-285750">
              <a:buFont typeface="Arial" panose="020B0604020202020204" pitchFamily="34" charset="0"/>
              <a:buChar char="•"/>
            </a:pPr>
            <a:r>
              <a:rPr lang="en-US" sz="1600" dirty="0" smtClean="0">
                <a:solidFill>
                  <a:srgbClr val="FFFFFF"/>
                </a:solidFill>
                <a:latin typeface="Segoe UI" panose="020B0502040204020203" pitchFamily="34" charset="0"/>
                <a:cs typeface="Segoe UI" panose="020B0502040204020203" pitchFamily="34" charset="0"/>
              </a:rPr>
              <a:t>List of devices</a:t>
            </a:r>
          </a:p>
          <a:p>
            <a:pPr marL="285750" indent="-285750">
              <a:buFont typeface="Arial" panose="020B0604020202020204" pitchFamily="34" charset="0"/>
              <a:buChar char="•"/>
            </a:pPr>
            <a:endParaRPr lang="en-US" sz="1600" b="1" dirty="0">
              <a:solidFill>
                <a:srgbClr val="FFFFFF"/>
              </a:solidFill>
              <a:latin typeface="Segoe UI" panose="020B0502040204020203" pitchFamily="34" charset="0"/>
              <a:cs typeface="Segoe UI" panose="020B0502040204020203" pitchFamily="34" charset="0"/>
            </a:endParaRPr>
          </a:p>
          <a:p>
            <a:r>
              <a:rPr lang="en-US" sz="1600" b="1" dirty="0" smtClean="0">
                <a:solidFill>
                  <a:srgbClr val="FFFFFF"/>
                </a:solidFill>
                <a:latin typeface="Segoe UI" panose="020B0502040204020203" pitchFamily="34" charset="0"/>
                <a:cs typeface="Segoe UI" panose="020B0502040204020203" pitchFamily="34" charset="0"/>
              </a:rPr>
              <a:t>Just Click Start Debugging!</a:t>
            </a:r>
            <a:endParaRPr lang="en-US" sz="1600" b="1" dirty="0">
              <a:solidFill>
                <a:srgbClr val="FFFFFF"/>
              </a:solidFill>
              <a:latin typeface="Segoe UI" panose="020B0502040204020203" pitchFamily="34" charset="0"/>
              <a:cs typeface="Segoe UI" panose="020B0502040204020203" pitchFamily="34" charset="0"/>
            </a:endParaRP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83634" y="-4892599"/>
            <a:ext cx="4998359" cy="2790054"/>
          </a:xfrm>
          <a:prstGeom prst="rect">
            <a:avLst/>
          </a:prstGeom>
          <a:effectLst>
            <a:outerShdw blurRad="50800" dist="38100" dir="2700000" algn="tl" rotWithShape="0">
              <a:prstClr val="black">
                <a:alpha val="40000"/>
              </a:prstClr>
            </a:outerShdw>
          </a:effec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9433" y="1266782"/>
            <a:ext cx="4244827" cy="77241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9432" y="2318395"/>
            <a:ext cx="4244827" cy="259118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04795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bwMode="auto">
          <a:xfrm>
            <a:off x="457200" y="201613"/>
            <a:ext cx="82296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sz="4000" b="0" dirty="0" smtClean="0">
                <a:latin typeface="Segoe UI" panose="020B0502040204020203" pitchFamily="34" charset="0"/>
                <a:cs typeface="Segoe UI" panose="020B0502040204020203" pitchFamily="34" charset="0"/>
              </a:rPr>
              <a:t>Xamarin Studio</a:t>
            </a:r>
            <a:endParaRPr lang="en-US" sz="4000" b="0" dirty="0">
              <a:latin typeface="Segoe UI" panose="020B0502040204020203" pitchFamily="34" charset="0"/>
              <a:cs typeface="Segoe UI" panose="020B0502040204020203" pitchFamily="34" charset="0"/>
            </a:endParaRPr>
          </a:p>
        </p:txBody>
      </p:sp>
      <p:sp>
        <p:nvSpPr>
          <p:cNvPr id="6" name="TextBox 5"/>
          <p:cNvSpPr txBox="1"/>
          <p:nvPr/>
        </p:nvSpPr>
        <p:spPr>
          <a:xfrm>
            <a:off x="238971" y="1214921"/>
            <a:ext cx="3451965" cy="3416320"/>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chemeClr val="bg1"/>
                </a:solidFill>
                <a:latin typeface="Segoe UI" panose="020B0502040204020203" pitchFamily="34" charset="0"/>
                <a:cs typeface="Segoe UI" panose="020B0502040204020203" pitchFamily="34" charset="0"/>
              </a:rPr>
              <a:t>Optimized for cross-platform mobile development</a:t>
            </a:r>
          </a:p>
          <a:p>
            <a:pPr marL="285750" indent="-285750">
              <a:buFont typeface="Arial" panose="020B0604020202020204" pitchFamily="34" charset="0"/>
              <a:buChar char="•"/>
            </a:pPr>
            <a:endParaRPr lang="en-US" dirty="0">
              <a:solidFill>
                <a:schemeClr val="bg1"/>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dirty="0" smtClean="0">
                <a:solidFill>
                  <a:schemeClr val="bg1"/>
                </a:solidFill>
                <a:latin typeface="Segoe UI" panose="020B0502040204020203" pitchFamily="34" charset="0"/>
                <a:cs typeface="Segoe UI" panose="020B0502040204020203" pitchFamily="34" charset="0"/>
              </a:rPr>
              <a:t>Explore native APIs with code completion</a:t>
            </a:r>
          </a:p>
          <a:p>
            <a:pPr marL="285750" indent="-285750">
              <a:buFont typeface="Arial" panose="020B0604020202020204" pitchFamily="34" charset="0"/>
              <a:buChar char="•"/>
            </a:pPr>
            <a:endParaRPr lang="en-US" dirty="0" smtClean="0">
              <a:solidFill>
                <a:schemeClr val="bg1"/>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dirty="0" smtClean="0">
                <a:solidFill>
                  <a:schemeClr val="bg1"/>
                </a:solidFill>
                <a:latin typeface="Segoe UI" panose="020B0502040204020203" pitchFamily="34" charset="0"/>
                <a:cs typeface="Segoe UI" panose="020B0502040204020203" pitchFamily="34" charset="0"/>
              </a:rPr>
              <a:t>World class Android and iOS designers</a:t>
            </a:r>
          </a:p>
          <a:p>
            <a:pPr marL="285750" indent="-285750">
              <a:buFont typeface="Arial" panose="020B0604020202020204" pitchFamily="34" charset="0"/>
              <a:buChar char="•"/>
            </a:pPr>
            <a:endParaRPr lang="en-US" dirty="0">
              <a:solidFill>
                <a:schemeClr val="bg1"/>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dirty="0" smtClean="0">
                <a:solidFill>
                  <a:schemeClr val="bg1"/>
                </a:solidFill>
                <a:latin typeface="Segoe UI" panose="020B0502040204020203" pitchFamily="34" charset="0"/>
                <a:cs typeface="Segoe UI" panose="020B0502040204020203" pitchFamily="34" charset="0"/>
              </a:rPr>
              <a:t>Powerful debugging on simulator or device</a:t>
            </a:r>
          </a:p>
          <a:p>
            <a:pPr marL="285750" indent="-285750">
              <a:buFont typeface="Arial" panose="020B0604020202020204" pitchFamily="34" charset="0"/>
              <a:buChar char="•"/>
            </a:pPr>
            <a:endParaRPr lang="en-US" dirty="0">
              <a:solidFill>
                <a:schemeClr val="bg1"/>
              </a:solidFill>
              <a:latin typeface="Segoe UI" panose="020B0502040204020203" pitchFamily="34" charset="0"/>
              <a:cs typeface="Segoe UI" panose="020B0502040204020203" pitchFamily="34"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5587" y="1214921"/>
            <a:ext cx="5346637" cy="326465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3956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bwMode="auto">
          <a:xfrm>
            <a:off x="457200" y="201613"/>
            <a:ext cx="82296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sz="4000" b="0" dirty="0" smtClean="0">
                <a:latin typeface="Segoe UI" panose="020B0502040204020203" pitchFamily="34" charset="0"/>
                <a:cs typeface="Segoe UI" panose="020B0502040204020203" pitchFamily="34" charset="0"/>
              </a:rPr>
              <a:t>Android Designer</a:t>
            </a:r>
            <a:endParaRPr lang="en-US" sz="4000" b="0" dirty="0">
              <a:latin typeface="Segoe UI" panose="020B0502040204020203" pitchFamily="34" charset="0"/>
              <a:cs typeface="Segoe UI" panose="020B0502040204020203" pitchFamily="34" charset="0"/>
            </a:endParaRPr>
          </a:p>
        </p:txBody>
      </p:sp>
      <p:sp>
        <p:nvSpPr>
          <p:cNvPr id="4" name="TextBox 3"/>
          <p:cNvSpPr txBox="1"/>
          <p:nvPr/>
        </p:nvSpPr>
        <p:spPr>
          <a:xfrm>
            <a:off x="350759" y="1358891"/>
            <a:ext cx="3425904" cy="3785652"/>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solidFill>
                  <a:schemeClr val="bg1"/>
                </a:solidFill>
                <a:latin typeface="Segoe UI" panose="020B0502040204020203" pitchFamily="34" charset="0"/>
                <a:cs typeface="Segoe UI" panose="020B0502040204020203" pitchFamily="34" charset="0"/>
              </a:rPr>
              <a:t>Worlds best Android designer</a:t>
            </a:r>
          </a:p>
          <a:p>
            <a:pPr marL="285750" indent="-285750">
              <a:buFont typeface="Arial" panose="020B0604020202020204" pitchFamily="34" charset="0"/>
              <a:buChar char="•"/>
            </a:pPr>
            <a:r>
              <a:rPr lang="en-US" sz="1600" dirty="0" smtClean="0">
                <a:solidFill>
                  <a:schemeClr val="bg1"/>
                </a:solidFill>
                <a:latin typeface="Segoe UI" panose="020B0502040204020203" pitchFamily="34" charset="0"/>
                <a:cs typeface="Segoe UI" panose="020B0502040204020203" pitchFamily="34" charset="0"/>
              </a:rPr>
              <a:t>Available in:</a:t>
            </a:r>
          </a:p>
          <a:p>
            <a:pPr marL="742950" lvl="1" indent="-285750">
              <a:buFont typeface="Arial" panose="020B0604020202020204" pitchFamily="34" charset="0"/>
              <a:buChar char="•"/>
            </a:pPr>
            <a:r>
              <a:rPr lang="en-US" sz="1600" dirty="0" smtClean="0">
                <a:solidFill>
                  <a:schemeClr val="bg1"/>
                </a:solidFill>
                <a:latin typeface="Segoe UI" panose="020B0502040204020203" pitchFamily="34" charset="0"/>
                <a:cs typeface="Segoe UI" panose="020B0502040204020203" pitchFamily="34" charset="0"/>
              </a:rPr>
              <a:t>Xamarin Studio </a:t>
            </a:r>
          </a:p>
          <a:p>
            <a:pPr marL="742950" lvl="1" indent="-285750">
              <a:buFont typeface="Arial" panose="020B0604020202020204" pitchFamily="34" charset="0"/>
              <a:buChar char="•"/>
            </a:pPr>
            <a:r>
              <a:rPr lang="en-US" sz="1600" dirty="0" smtClean="0">
                <a:solidFill>
                  <a:schemeClr val="bg1"/>
                </a:solidFill>
                <a:latin typeface="Segoe UI" panose="020B0502040204020203" pitchFamily="34" charset="0"/>
                <a:cs typeface="Segoe UI" panose="020B0502040204020203" pitchFamily="34" charset="0"/>
              </a:rPr>
              <a:t>Visual Studio</a:t>
            </a:r>
          </a:p>
          <a:p>
            <a:pPr marL="285750" indent="-285750">
              <a:buFont typeface="Arial" panose="020B0604020202020204" pitchFamily="34" charset="0"/>
              <a:buChar char="•"/>
            </a:pPr>
            <a:endParaRPr lang="en-US" sz="1600" dirty="0">
              <a:solidFill>
                <a:schemeClr val="bg1"/>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600" dirty="0" smtClean="0">
                <a:solidFill>
                  <a:schemeClr val="bg1"/>
                </a:solidFill>
                <a:latin typeface="Segoe UI" panose="020B0502040204020203" pitchFamily="34" charset="0"/>
                <a:cs typeface="Segoe UI" panose="020B0502040204020203" pitchFamily="34" charset="0"/>
              </a:rPr>
              <a:t>Create UI with drag &amp; drop simplicity</a:t>
            </a:r>
          </a:p>
          <a:p>
            <a:pPr marL="285750" indent="-285750">
              <a:buFont typeface="Arial" panose="020B0604020202020204" pitchFamily="34" charset="0"/>
              <a:buChar char="•"/>
            </a:pPr>
            <a:endParaRPr lang="en-US" sz="1600" dirty="0">
              <a:solidFill>
                <a:schemeClr val="bg1"/>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600" dirty="0" smtClean="0">
                <a:solidFill>
                  <a:schemeClr val="bg1"/>
                </a:solidFill>
                <a:latin typeface="Segoe UI" panose="020B0502040204020203" pitchFamily="34" charset="0"/>
                <a:cs typeface="Segoe UI" panose="020B0502040204020203" pitchFamily="34" charset="0"/>
              </a:rPr>
              <a:t>Target multiple screen sizes, resolutions and  Android versions</a:t>
            </a:r>
          </a:p>
          <a:p>
            <a:pPr marL="285750" indent="-285750">
              <a:buFont typeface="Arial" panose="020B0604020202020204" pitchFamily="34" charset="0"/>
              <a:buChar char="•"/>
            </a:pPr>
            <a:endParaRPr lang="en-US" sz="1600" dirty="0">
              <a:solidFill>
                <a:schemeClr val="bg1"/>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600" dirty="0" smtClean="0">
                <a:solidFill>
                  <a:schemeClr val="bg1"/>
                </a:solidFill>
                <a:latin typeface="Segoe UI" panose="020B0502040204020203" pitchFamily="34" charset="0"/>
                <a:cs typeface="Segoe UI" panose="020B0502040204020203" pitchFamily="34" charset="0"/>
              </a:rPr>
              <a:t>Layouts saved in standard Android XML files</a:t>
            </a:r>
          </a:p>
          <a:p>
            <a:pPr marL="285750" indent="-285750">
              <a:buFont typeface="Arial" panose="020B0604020202020204" pitchFamily="34" charset="0"/>
              <a:buChar char="•"/>
            </a:pPr>
            <a:endParaRPr lang="en-US" sz="1600" dirty="0">
              <a:solidFill>
                <a:schemeClr val="bg1"/>
              </a:solidFill>
              <a:latin typeface="Segoe UI" panose="020B0502040204020203" pitchFamily="34" charset="0"/>
              <a:cs typeface="Segoe UI" panose="020B0502040204020203" pitchFamily="34" charset="0"/>
            </a:endParaRPr>
          </a:p>
        </p:txBody>
      </p:sp>
      <p:pic>
        <p:nvPicPr>
          <p:cNvPr id="6" name="Picture 5"/>
          <p:cNvPicPr>
            <a:picLocks noChangeAspect="1"/>
          </p:cNvPicPr>
          <p:nvPr/>
        </p:nvPicPr>
        <p:blipFill>
          <a:blip r:embed="rId3"/>
          <a:stretch>
            <a:fillRect/>
          </a:stretch>
        </p:blipFill>
        <p:spPr>
          <a:xfrm>
            <a:off x="3678101" y="1215741"/>
            <a:ext cx="5300976" cy="313568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954907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bwMode="auto">
          <a:xfrm>
            <a:off x="457200" y="201613"/>
            <a:ext cx="82296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sz="4000" b="0" dirty="0" smtClean="0">
                <a:latin typeface="Segoe UI" panose="020B0502040204020203" pitchFamily="34" charset="0"/>
                <a:cs typeface="Segoe UI" panose="020B0502040204020203" pitchFamily="34" charset="0"/>
              </a:rPr>
              <a:t>iOS Designer </a:t>
            </a:r>
            <a:endParaRPr lang="en-US" sz="4000" b="0" dirty="0">
              <a:latin typeface="Segoe UI" panose="020B0502040204020203" pitchFamily="34" charset="0"/>
              <a:cs typeface="Segoe UI" panose="020B0502040204020203" pitchFamily="34" charset="0"/>
            </a:endParaRPr>
          </a:p>
        </p:txBody>
      </p:sp>
      <p:sp>
        <p:nvSpPr>
          <p:cNvPr id="7" name="TextBox 6"/>
          <p:cNvSpPr txBox="1"/>
          <p:nvPr/>
        </p:nvSpPr>
        <p:spPr>
          <a:xfrm>
            <a:off x="5926666" y="1228411"/>
            <a:ext cx="3110989" cy="4524316"/>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solidFill>
                  <a:schemeClr val="bg1"/>
                </a:solidFill>
                <a:latin typeface="Segoe UI" panose="020B0502040204020203" pitchFamily="34" charset="0"/>
                <a:cs typeface="Segoe UI" panose="020B0502040204020203" pitchFamily="34" charset="0"/>
              </a:rPr>
              <a:t>World’s first iOS Designer available in Xamarin Studio (and soon Visual Studio)</a:t>
            </a:r>
          </a:p>
          <a:p>
            <a:pPr marL="285750" indent="-285750">
              <a:buFont typeface="Arial" panose="020B0604020202020204" pitchFamily="34" charset="0"/>
              <a:buChar char="•"/>
            </a:pPr>
            <a:endParaRPr lang="en-US" sz="1600" dirty="0">
              <a:solidFill>
                <a:schemeClr val="bg1"/>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600" dirty="0" smtClean="0">
                <a:solidFill>
                  <a:schemeClr val="bg1"/>
                </a:solidFill>
                <a:latin typeface="Segoe UI" panose="020B0502040204020203" pitchFamily="34" charset="0"/>
                <a:cs typeface="Segoe UI" panose="020B0502040204020203" pitchFamily="34" charset="0"/>
              </a:rPr>
              <a:t>Follows familiar Visual Studio designer idioms</a:t>
            </a:r>
          </a:p>
          <a:p>
            <a:pPr marL="285750" indent="-285750">
              <a:buFont typeface="Arial" panose="020B0604020202020204" pitchFamily="34" charset="0"/>
              <a:buChar char="•"/>
            </a:pPr>
            <a:endParaRPr lang="en-US" sz="1600" dirty="0">
              <a:solidFill>
                <a:schemeClr val="bg1"/>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600" dirty="0" smtClean="0">
                <a:solidFill>
                  <a:schemeClr val="bg1"/>
                </a:solidFill>
                <a:latin typeface="Segoe UI" panose="020B0502040204020203" pitchFamily="34" charset="0"/>
                <a:cs typeface="Segoe UI" panose="020B0502040204020203" pitchFamily="34" charset="0"/>
              </a:rPr>
              <a:t>Supports all </a:t>
            </a:r>
            <a:r>
              <a:rPr lang="en-US" sz="1600" dirty="0" err="1" smtClean="0">
                <a:solidFill>
                  <a:schemeClr val="bg1"/>
                </a:solidFill>
                <a:latin typeface="Segoe UI" panose="020B0502040204020203" pitchFamily="34" charset="0"/>
                <a:cs typeface="Segoe UI" panose="020B0502040204020203" pitchFamily="34" charset="0"/>
              </a:rPr>
              <a:t>UIKit</a:t>
            </a:r>
            <a:r>
              <a:rPr lang="en-US" sz="1600" dirty="0" smtClean="0">
                <a:solidFill>
                  <a:schemeClr val="bg1"/>
                </a:solidFill>
                <a:latin typeface="Segoe UI" panose="020B0502040204020203" pitchFamily="34" charset="0"/>
                <a:cs typeface="Segoe UI" panose="020B0502040204020203" pitchFamily="34" charset="0"/>
              </a:rPr>
              <a:t> elements</a:t>
            </a:r>
          </a:p>
          <a:p>
            <a:pPr marL="285750" indent="-285750">
              <a:buFont typeface="Arial" panose="020B0604020202020204" pitchFamily="34" charset="0"/>
              <a:buChar char="•"/>
            </a:pPr>
            <a:endParaRPr lang="en-US" sz="1600" dirty="0">
              <a:solidFill>
                <a:schemeClr val="bg1"/>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600" dirty="0" smtClean="0">
                <a:solidFill>
                  <a:schemeClr val="bg1"/>
                </a:solidFill>
                <a:latin typeface="Segoe UI" panose="020B0502040204020203" pitchFamily="34" charset="0"/>
                <a:cs typeface="Segoe UI" panose="020B0502040204020203" pitchFamily="34" charset="0"/>
              </a:rPr>
              <a:t>Edit custom and 3</a:t>
            </a:r>
            <a:r>
              <a:rPr lang="en-US" sz="1600" baseline="30000" dirty="0" smtClean="0">
                <a:solidFill>
                  <a:schemeClr val="bg1"/>
                </a:solidFill>
                <a:latin typeface="Segoe UI" panose="020B0502040204020203" pitchFamily="34" charset="0"/>
                <a:cs typeface="Segoe UI" panose="020B0502040204020203" pitchFamily="34" charset="0"/>
              </a:rPr>
              <a:t>rd</a:t>
            </a:r>
            <a:r>
              <a:rPr lang="en-US" sz="1600" dirty="0" smtClean="0">
                <a:solidFill>
                  <a:schemeClr val="bg1"/>
                </a:solidFill>
                <a:latin typeface="Segoe UI" panose="020B0502040204020203" pitchFamily="34" charset="0"/>
                <a:cs typeface="Segoe UI" panose="020B0502040204020203" pitchFamily="34" charset="0"/>
              </a:rPr>
              <a:t> party components</a:t>
            </a:r>
          </a:p>
          <a:p>
            <a:pPr marL="285750" indent="-285750">
              <a:buFont typeface="Arial" panose="020B0604020202020204" pitchFamily="34" charset="0"/>
              <a:buChar char="•"/>
            </a:pPr>
            <a:endParaRPr lang="en-US" sz="1600" dirty="0">
              <a:solidFill>
                <a:schemeClr val="bg1"/>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600" dirty="0" smtClean="0">
                <a:solidFill>
                  <a:schemeClr val="bg1"/>
                </a:solidFill>
                <a:latin typeface="Segoe UI" panose="020B0502040204020203" pitchFamily="34" charset="0"/>
                <a:cs typeface="Segoe UI" panose="020B0502040204020203" pitchFamily="34" charset="0"/>
              </a:rPr>
              <a:t>Live preview of changes to properties</a:t>
            </a:r>
          </a:p>
          <a:p>
            <a:pPr marL="285750" indent="-285750">
              <a:buFont typeface="Arial" panose="020B0604020202020204" pitchFamily="34" charset="0"/>
              <a:buChar char="•"/>
            </a:pPr>
            <a:endParaRPr lang="en-US" sz="1600" dirty="0">
              <a:solidFill>
                <a:schemeClr val="bg1"/>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endParaRPr lang="en-US" sz="1600" dirty="0" smtClean="0">
              <a:solidFill>
                <a:schemeClr val="bg1"/>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endParaRPr lang="en-US" sz="1600" dirty="0">
              <a:solidFill>
                <a:schemeClr val="bg1"/>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endParaRPr lang="en-US" sz="1600" dirty="0">
              <a:solidFill>
                <a:schemeClr val="bg1"/>
              </a:solidFill>
              <a:latin typeface="Segoe UI" panose="020B0502040204020203" pitchFamily="34" charset="0"/>
              <a:cs typeface="Segoe UI" panose="020B0502040204020203" pitchFamily="34" charset="0"/>
            </a:endParaRPr>
          </a:p>
        </p:txBody>
      </p:sp>
      <p:pic>
        <p:nvPicPr>
          <p:cNvPr id="2" name="Picture 1"/>
          <p:cNvPicPr>
            <a:picLocks noChangeAspect="1"/>
          </p:cNvPicPr>
          <p:nvPr/>
        </p:nvPicPr>
        <p:blipFill>
          <a:blip r:embed="rId3"/>
          <a:stretch>
            <a:fillRect/>
          </a:stretch>
        </p:blipFill>
        <p:spPr>
          <a:xfrm>
            <a:off x="179009" y="1167934"/>
            <a:ext cx="5676152" cy="370085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84663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bwMode="auto">
          <a:xfrm>
            <a:off x="457200" y="201613"/>
            <a:ext cx="82296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sz="4000" b="0" dirty="0" smtClean="0">
                <a:latin typeface="Segoe UI" panose="020B0502040204020203" pitchFamily="34" charset="0"/>
                <a:cs typeface="Segoe UI" panose="020B0502040204020203" pitchFamily="34" charset="0"/>
              </a:rPr>
              <a:t>Xamarin Component Store</a:t>
            </a:r>
            <a:endParaRPr lang="en-US" sz="4000" b="0" dirty="0">
              <a:latin typeface="Segoe UI" panose="020B0502040204020203" pitchFamily="34" charset="0"/>
              <a:cs typeface="Segoe UI" panose="020B0502040204020203" pitchFamily="34" charset="0"/>
            </a:endParaRPr>
          </a:p>
        </p:txBody>
      </p:sp>
      <p:sp>
        <p:nvSpPr>
          <p:cNvPr id="11" name="TextBox 10"/>
          <p:cNvSpPr txBox="1"/>
          <p:nvPr/>
        </p:nvSpPr>
        <p:spPr>
          <a:xfrm>
            <a:off x="5584996" y="1373037"/>
            <a:ext cx="3372706" cy="3877985"/>
          </a:xfrm>
          <a:prstGeom prst="rect">
            <a:avLst/>
          </a:prstGeom>
          <a:noFill/>
        </p:spPr>
        <p:txBody>
          <a:bodyPr wrap="square" rtlCol="0">
            <a:spAutoFit/>
          </a:bodyPr>
          <a:lstStyle/>
          <a:p>
            <a:r>
              <a:rPr lang="en-US" sz="2400" dirty="0" smtClean="0">
                <a:solidFill>
                  <a:schemeClr val="bg1"/>
                </a:solidFill>
                <a:latin typeface="Segoe UI" panose="020B0502040204020203" pitchFamily="34" charset="0"/>
                <a:cs typeface="Segoe UI" panose="020B0502040204020203" pitchFamily="34" charset="0"/>
              </a:rPr>
              <a:t>Build Apps Faster</a:t>
            </a:r>
          </a:p>
          <a:p>
            <a:pPr marL="342900" indent="-342900">
              <a:buFont typeface="Arial" panose="020B0604020202020204" pitchFamily="34" charset="0"/>
              <a:buChar char="•"/>
            </a:pPr>
            <a:endParaRPr lang="en-US" sz="2400" dirty="0" smtClean="0">
              <a:solidFill>
                <a:schemeClr val="bg1"/>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dirty="0" smtClean="0">
                <a:solidFill>
                  <a:schemeClr val="bg1"/>
                </a:solidFill>
                <a:latin typeface="Segoe UI" panose="020B0502040204020203" pitchFamily="34" charset="0"/>
                <a:cs typeface="Segoe UI" panose="020B0502040204020203" pitchFamily="34" charset="0"/>
              </a:rPr>
              <a:t>Add high quality pre-built app components directly from Visual Studio and Xamarin Studio</a:t>
            </a:r>
          </a:p>
          <a:p>
            <a:pPr marL="285750" indent="-285750">
              <a:buFont typeface="Arial" panose="020B0604020202020204" pitchFamily="34" charset="0"/>
              <a:buChar char="•"/>
            </a:pPr>
            <a:endParaRPr lang="en-US" dirty="0" smtClean="0">
              <a:solidFill>
                <a:schemeClr val="bg1"/>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dirty="0" smtClean="0">
                <a:solidFill>
                  <a:schemeClr val="bg1"/>
                </a:solidFill>
                <a:latin typeface="Segoe UI" panose="020B0502040204020203" pitchFamily="34" charset="0"/>
                <a:cs typeface="Segoe UI" panose="020B0502040204020203" pitchFamily="34" charset="0"/>
              </a:rPr>
              <a:t>Beautiful cross-platform UI controls, cloud services and enterprise backend integrations are just a few clicks away</a:t>
            </a:r>
          </a:p>
          <a:p>
            <a:pPr marL="285750" indent="-285750">
              <a:buFont typeface="Arial" panose="020B0604020202020204" pitchFamily="34" charset="0"/>
              <a:buChar char="•"/>
            </a:pPr>
            <a:endParaRPr lang="en-US" dirty="0">
              <a:solidFill>
                <a:schemeClr val="bg1"/>
              </a:solidFill>
              <a:latin typeface="Segoe UI" panose="020B0502040204020203" pitchFamily="34" charset="0"/>
              <a:cs typeface="Segoe UI" panose="020B0502040204020203" pitchFamily="34" charset="0"/>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52" y="1235088"/>
            <a:ext cx="5461639" cy="31679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0065" y="975637"/>
            <a:ext cx="2043236" cy="137638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6277" y="3182888"/>
            <a:ext cx="2176222" cy="146596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0642599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bwMode="auto">
          <a:xfrm>
            <a:off x="2638424" y="201613"/>
            <a:ext cx="6048375"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l" eaLnBrk="1" hangingPunct="1"/>
            <a:r>
              <a:rPr lang="en-US" sz="4000" b="0" dirty="0" smtClean="0">
                <a:latin typeface="Segoe UI" panose="020B0502040204020203" pitchFamily="34" charset="0"/>
                <a:cs typeface="Segoe UI" panose="020B0502040204020203" pitchFamily="34" charset="0"/>
              </a:rPr>
              <a:t>.NET Mobility Scanner</a:t>
            </a:r>
            <a:endParaRPr lang="en-US" sz="4000" b="0" dirty="0">
              <a:latin typeface="Segoe UI" panose="020B0502040204020203" pitchFamily="34" charset="0"/>
              <a:cs typeface="Segoe UI" panose="020B0502040204020203" pitchFamily="34" charset="0"/>
            </a:endParaRPr>
          </a:p>
        </p:txBody>
      </p:sp>
      <p:sp>
        <p:nvSpPr>
          <p:cNvPr id="11" name="TextBox 10"/>
          <p:cNvSpPr txBox="1"/>
          <p:nvPr/>
        </p:nvSpPr>
        <p:spPr>
          <a:xfrm>
            <a:off x="2871788" y="1345334"/>
            <a:ext cx="6534150" cy="1200329"/>
          </a:xfrm>
          <a:prstGeom prst="rect">
            <a:avLst/>
          </a:prstGeom>
          <a:noFill/>
        </p:spPr>
        <p:txBody>
          <a:bodyPr wrap="square" rtlCol="0">
            <a:spAutoFit/>
          </a:bodyPr>
          <a:lstStyle/>
          <a:p>
            <a:r>
              <a:rPr lang="en-US" sz="2400" dirty="0" smtClean="0">
                <a:solidFill>
                  <a:schemeClr val="bg1"/>
                </a:solidFill>
                <a:latin typeface="Segoe UI" panose="020B0502040204020203" pitchFamily="34" charset="0"/>
                <a:cs typeface="Segoe UI" panose="020B0502040204020203" pitchFamily="34" charset="0"/>
              </a:rPr>
              <a:t>How mobile is your .NET?</a:t>
            </a:r>
          </a:p>
          <a:p>
            <a:pPr marL="342900" indent="-342900">
              <a:buFont typeface="Arial" panose="020B0604020202020204" pitchFamily="34" charset="0"/>
              <a:buChar char="•"/>
            </a:pPr>
            <a:r>
              <a:rPr lang="en-US" sz="2400" dirty="0" smtClean="0">
                <a:solidFill>
                  <a:schemeClr val="bg1"/>
                </a:solidFill>
                <a:latin typeface="Segoe UI" panose="020B0502040204020203" pitchFamily="34" charset="0"/>
                <a:cs typeface="Segoe UI" panose="020B0502040204020203" pitchFamily="34" charset="0"/>
              </a:rPr>
              <a:t>Scan .exe or .</a:t>
            </a:r>
            <a:r>
              <a:rPr lang="en-US" sz="2400" dirty="0" err="1" smtClean="0">
                <a:solidFill>
                  <a:schemeClr val="bg1"/>
                </a:solidFill>
                <a:latin typeface="Segoe UI" panose="020B0502040204020203" pitchFamily="34" charset="0"/>
                <a:cs typeface="Segoe UI" panose="020B0502040204020203" pitchFamily="34" charset="0"/>
              </a:rPr>
              <a:t>dll</a:t>
            </a:r>
            <a:r>
              <a:rPr lang="en-US" sz="2400" dirty="0" smtClean="0">
                <a:solidFill>
                  <a:schemeClr val="bg1"/>
                </a:solidFill>
                <a:latin typeface="Segoe UI" panose="020B0502040204020203" pitchFamily="34" charset="0"/>
                <a:cs typeface="Segoe UI" panose="020B0502040204020203" pitchFamily="34" charset="0"/>
              </a:rPr>
              <a:t> to determine compatibility</a:t>
            </a:r>
          </a:p>
          <a:p>
            <a:pPr marL="342900" indent="-342900">
              <a:buFont typeface="Arial" panose="020B0604020202020204" pitchFamily="34" charset="0"/>
              <a:buChar char="•"/>
            </a:pPr>
            <a:r>
              <a:rPr lang="en-US" sz="2400" dirty="0" smtClean="0">
                <a:solidFill>
                  <a:schemeClr val="bg1"/>
                </a:solidFill>
                <a:latin typeface="Segoe UI" panose="020B0502040204020203" pitchFamily="34" charset="0"/>
                <a:cs typeface="Segoe UI" panose="020B0502040204020203" pitchFamily="34" charset="0"/>
              </a:rPr>
              <a:t>Generates full report:</a:t>
            </a:r>
            <a:endParaRPr lang="en-US" dirty="0">
              <a:solidFill>
                <a:schemeClr val="bg1"/>
              </a:solidFill>
              <a:latin typeface="Segoe UI" panose="020B0502040204020203" pitchFamily="34" charset="0"/>
              <a:cs typeface="Segoe UI" panose="020B0502040204020203" pitchFamily="34" charset="0"/>
            </a:endParaRPr>
          </a:p>
        </p:txBody>
      </p:sp>
      <p:pic>
        <p:nvPicPr>
          <p:cNvPr id="11266" name="Picture 2" descr="http://scan.xamarin.com/Media/monkey_bi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8" y="444501"/>
            <a:ext cx="2597150" cy="245246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126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162" y="2989119"/>
            <a:ext cx="7996237" cy="2339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816947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375" y="217488"/>
            <a:ext cx="5553075" cy="466725"/>
          </a:xfrm>
        </p:spPr>
        <p:txBody>
          <a:bodyPr/>
          <a:lstStyle/>
          <a:p>
            <a:pPr eaLnBrk="1" hangingPunct="1">
              <a:defRPr/>
            </a:pPr>
            <a:r>
              <a:rPr lang="en-US" sz="3200" b="0" dirty="0" smtClean="0">
                <a:solidFill>
                  <a:srgbClr val="3498DB"/>
                </a:solidFill>
                <a:latin typeface="Segoe UI" panose="020B0502040204020203" pitchFamily="34" charset="0"/>
                <a:cs typeface="Segoe UI" panose="020B0502040204020203" pitchFamily="34" charset="0"/>
              </a:rPr>
              <a:t>Prebuilt Field Service App</a:t>
            </a:r>
            <a:endParaRPr lang="en-US" sz="3200" b="0" dirty="0">
              <a:solidFill>
                <a:srgbClr val="3498DB"/>
              </a:solidFill>
              <a:latin typeface="Segoe UI" panose="020B0502040204020203" pitchFamily="34" charset="0"/>
              <a:cs typeface="Segoe UI" panose="020B0502040204020203" pitchFamily="34" charset="0"/>
            </a:endParaRPr>
          </a:p>
        </p:txBody>
      </p:sp>
      <p:sp>
        <p:nvSpPr>
          <p:cNvPr id="4" name="Text Placeholder 3"/>
          <p:cNvSpPr>
            <a:spLocks noGrp="1"/>
          </p:cNvSpPr>
          <p:nvPr>
            <p:ph type="body" sz="quarter" idx="13"/>
          </p:nvPr>
        </p:nvSpPr>
        <p:spPr>
          <a:xfrm>
            <a:off x="111125" y="709613"/>
            <a:ext cx="5638800" cy="2476500"/>
          </a:xfrm>
        </p:spPr>
        <p:txBody>
          <a:bodyPr/>
          <a:lstStyle/>
          <a:p>
            <a:pPr eaLnBrk="1" hangingPunct="1">
              <a:defRPr/>
            </a:pPr>
            <a:r>
              <a:rPr lang="en-US" b="1" dirty="0" smtClean="0">
                <a:solidFill>
                  <a:schemeClr val="tx1"/>
                </a:solidFill>
                <a:latin typeface="Segoe UI" panose="020B0502040204020203" pitchFamily="34" charset="0"/>
                <a:cs typeface="Segoe UI" panose="020B0502040204020203" pitchFamily="34" charset="0"/>
              </a:rPr>
              <a:t>App Features:</a:t>
            </a:r>
          </a:p>
          <a:p>
            <a:pPr marL="342900" indent="-342900">
              <a:lnSpc>
                <a:spcPct val="110000"/>
              </a:lnSpc>
              <a:buFont typeface="Arial"/>
              <a:buChar char="•"/>
            </a:pPr>
            <a:r>
              <a:rPr lang="en-US" dirty="0">
                <a:solidFill>
                  <a:schemeClr val="tx1"/>
                </a:solidFill>
                <a:latin typeface="Segoe UI" panose="020B0502040204020203" pitchFamily="34" charset="0"/>
                <a:cs typeface="Segoe UI" panose="020B0502040204020203" pitchFamily="34" charset="0"/>
              </a:rPr>
              <a:t>Location-based assignments / routing</a:t>
            </a:r>
          </a:p>
          <a:p>
            <a:pPr marL="342900" indent="-342900">
              <a:lnSpc>
                <a:spcPct val="110000"/>
              </a:lnSpc>
              <a:buFont typeface="Arial"/>
              <a:buChar char="•"/>
            </a:pPr>
            <a:r>
              <a:rPr lang="en-US" dirty="0">
                <a:solidFill>
                  <a:schemeClr val="tx1"/>
                </a:solidFill>
                <a:latin typeface="Segoe UI" panose="020B0502040204020203" pitchFamily="34" charset="0"/>
                <a:cs typeface="Segoe UI" panose="020B0502040204020203" pitchFamily="34" charset="0"/>
              </a:rPr>
              <a:t>Time recording</a:t>
            </a:r>
          </a:p>
          <a:p>
            <a:pPr marL="342900" indent="-342900">
              <a:lnSpc>
                <a:spcPct val="110000"/>
              </a:lnSpc>
              <a:buFont typeface="Arial"/>
              <a:buChar char="•"/>
            </a:pPr>
            <a:r>
              <a:rPr lang="en-US" dirty="0">
                <a:solidFill>
                  <a:schemeClr val="tx1"/>
                </a:solidFill>
                <a:latin typeface="Segoe UI" panose="020B0502040204020203" pitchFamily="34" charset="0"/>
                <a:cs typeface="Segoe UI" panose="020B0502040204020203" pitchFamily="34" charset="0"/>
              </a:rPr>
              <a:t>Camera capture of work</a:t>
            </a:r>
          </a:p>
          <a:p>
            <a:pPr marL="342900" indent="-342900">
              <a:lnSpc>
                <a:spcPct val="110000"/>
              </a:lnSpc>
              <a:buFont typeface="Arial"/>
              <a:buChar char="•"/>
            </a:pPr>
            <a:r>
              <a:rPr lang="en-US" dirty="0">
                <a:solidFill>
                  <a:schemeClr val="tx1"/>
                </a:solidFill>
                <a:latin typeface="Segoe UI" panose="020B0502040204020203" pitchFamily="34" charset="0"/>
                <a:cs typeface="Segoe UI" panose="020B0502040204020203" pitchFamily="34" charset="0"/>
              </a:rPr>
              <a:t>Signature </a:t>
            </a:r>
            <a:r>
              <a:rPr lang="en-US" dirty="0" smtClean="0">
                <a:solidFill>
                  <a:schemeClr val="tx1"/>
                </a:solidFill>
                <a:latin typeface="Segoe UI" panose="020B0502040204020203" pitchFamily="34" charset="0"/>
                <a:cs typeface="Segoe UI" panose="020B0502040204020203" pitchFamily="34" charset="0"/>
              </a:rPr>
              <a:t>capture</a:t>
            </a:r>
          </a:p>
          <a:p>
            <a:pPr>
              <a:lnSpc>
                <a:spcPct val="110000"/>
              </a:lnSpc>
            </a:pPr>
            <a:endParaRPr lang="en-US" sz="800" dirty="0">
              <a:solidFill>
                <a:schemeClr val="tx1"/>
              </a:solidFill>
              <a:latin typeface="Segoe UI" panose="020B0502040204020203" pitchFamily="34" charset="0"/>
              <a:cs typeface="Segoe UI" panose="020B0502040204020203" pitchFamily="34" charset="0"/>
            </a:endParaRPr>
          </a:p>
          <a:p>
            <a:pPr>
              <a:lnSpc>
                <a:spcPct val="110000"/>
              </a:lnSpc>
            </a:pPr>
            <a:r>
              <a:rPr lang="en-US" b="1" dirty="0" smtClean="0">
                <a:solidFill>
                  <a:schemeClr val="tx1"/>
                </a:solidFill>
                <a:latin typeface="Segoe UI" panose="020B0502040204020203" pitchFamily="34" charset="0"/>
                <a:cs typeface="Segoe UI" panose="020B0502040204020203" pitchFamily="34" charset="0"/>
              </a:rPr>
              <a:t>Cross-Platform Techniques</a:t>
            </a:r>
          </a:p>
          <a:p>
            <a:pPr marL="342900" indent="-342900">
              <a:lnSpc>
                <a:spcPct val="110000"/>
              </a:lnSpc>
              <a:buFont typeface="Arial"/>
              <a:buChar char="•"/>
            </a:pPr>
            <a:r>
              <a:rPr lang="en-US" dirty="0">
                <a:solidFill>
                  <a:schemeClr val="tx1"/>
                </a:solidFill>
                <a:latin typeface="Segoe UI" panose="020B0502040204020203" pitchFamily="34" charset="0"/>
                <a:cs typeface="Segoe UI" panose="020B0502040204020203" pitchFamily="34" charset="0"/>
              </a:rPr>
              <a:t>MVVM pattern</a:t>
            </a:r>
          </a:p>
          <a:p>
            <a:pPr marL="342900" indent="-342900">
              <a:lnSpc>
                <a:spcPct val="110000"/>
              </a:lnSpc>
              <a:buFont typeface="Arial"/>
              <a:buChar char="•"/>
            </a:pPr>
            <a:r>
              <a:rPr lang="en-US" dirty="0" err="1">
                <a:solidFill>
                  <a:schemeClr val="tx1"/>
                </a:solidFill>
                <a:latin typeface="Segoe UI" panose="020B0502040204020203" pitchFamily="34" charset="0"/>
                <a:cs typeface="Segoe UI" panose="020B0502040204020203" pitchFamily="34" charset="0"/>
              </a:rPr>
              <a:t>Xamarin.Mobile</a:t>
            </a:r>
            <a:endParaRPr lang="en-US" dirty="0">
              <a:solidFill>
                <a:schemeClr val="tx1"/>
              </a:solidFill>
              <a:latin typeface="Segoe UI" panose="020B0502040204020203" pitchFamily="34" charset="0"/>
              <a:cs typeface="Segoe UI" panose="020B0502040204020203" pitchFamily="34" charset="0"/>
            </a:endParaRPr>
          </a:p>
          <a:p>
            <a:pPr marL="342900" indent="-342900">
              <a:lnSpc>
                <a:spcPct val="110000"/>
              </a:lnSpc>
              <a:buFont typeface="Arial"/>
              <a:buChar char="•"/>
            </a:pPr>
            <a:r>
              <a:rPr lang="en-US" dirty="0">
                <a:solidFill>
                  <a:schemeClr val="tx1"/>
                </a:solidFill>
                <a:latin typeface="Segoe UI" panose="020B0502040204020203" pitchFamily="34" charset="0"/>
                <a:cs typeface="Segoe UI" panose="020B0502040204020203" pitchFamily="34" charset="0"/>
              </a:rPr>
              <a:t>Signature control from Component Store</a:t>
            </a:r>
          </a:p>
          <a:p>
            <a:pPr marL="342900" indent="-342900">
              <a:lnSpc>
                <a:spcPct val="110000"/>
              </a:lnSpc>
              <a:buFont typeface="Arial"/>
              <a:buChar char="•"/>
            </a:pPr>
            <a:r>
              <a:rPr lang="en-US" dirty="0">
                <a:solidFill>
                  <a:schemeClr val="tx1"/>
                </a:solidFill>
                <a:latin typeface="Segoe UI" panose="020B0502040204020203" pitchFamily="34" charset="0"/>
                <a:cs typeface="Segoe UI" panose="020B0502040204020203" pitchFamily="34" charset="0"/>
              </a:rPr>
              <a:t>SQLite for storage on all 3 platforms</a:t>
            </a:r>
          </a:p>
          <a:p>
            <a:pPr>
              <a:lnSpc>
                <a:spcPct val="110000"/>
              </a:lnSpc>
            </a:pPr>
            <a:endParaRPr lang="en-US" dirty="0">
              <a:solidFill>
                <a:schemeClr val="tx1"/>
              </a:solidFill>
              <a:latin typeface="Segoe UI" panose="020B0502040204020203" pitchFamily="34" charset="0"/>
              <a:cs typeface="Segoe UI" panose="020B0502040204020203"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6712" y="586694"/>
            <a:ext cx="4655057" cy="4010239"/>
          </a:xfrm>
          <a:prstGeom prst="rect">
            <a:avLst/>
          </a:prstGeom>
        </p:spPr>
      </p:pic>
    </p:spTree>
    <p:extLst>
      <p:ext uri="{BB962C8B-B14F-4D97-AF65-F5344CB8AC3E}">
        <p14:creationId xmlns:p14="http://schemas.microsoft.com/office/powerpoint/2010/main" val="359090624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9485"/>
            <a:ext cx="8229600" cy="502708"/>
          </a:xfrm>
        </p:spPr>
        <p:txBody>
          <a:bodyPr/>
          <a:lstStyle/>
          <a:p>
            <a:pPr eaLnBrk="1" hangingPunct="1">
              <a:defRPr/>
            </a:pPr>
            <a:r>
              <a:rPr lang="en-US" sz="4000" b="0" dirty="0" smtClean="0">
                <a:solidFill>
                  <a:srgbClr val="3498DB"/>
                </a:solidFill>
                <a:latin typeface="Segoe UI" panose="020B0502040204020203" pitchFamily="34" charset="0"/>
                <a:cs typeface="Segoe UI" panose="020B0502040204020203" pitchFamily="34" charset="0"/>
              </a:rPr>
              <a:t>Prebuilt Employee Directory</a:t>
            </a:r>
            <a:endParaRPr lang="en-US" sz="4000" b="0" dirty="0">
              <a:solidFill>
                <a:srgbClr val="3498DB"/>
              </a:solidFill>
              <a:latin typeface="Segoe UI" panose="020B0502040204020203" pitchFamily="34" charset="0"/>
              <a:cs typeface="Segoe UI" panose="020B0502040204020203" pitchFamily="34" charset="0"/>
            </a:endParaRPr>
          </a:p>
        </p:txBody>
      </p:sp>
      <p:sp>
        <p:nvSpPr>
          <p:cNvPr id="4" name="Text Placeholder 3"/>
          <p:cNvSpPr>
            <a:spLocks noGrp="1"/>
          </p:cNvSpPr>
          <p:nvPr>
            <p:ph type="body" sz="quarter" idx="10"/>
          </p:nvPr>
        </p:nvSpPr>
        <p:spPr>
          <a:xfrm>
            <a:off x="971552" y="1395963"/>
            <a:ext cx="4000500" cy="2961723"/>
          </a:xfrm>
        </p:spPr>
        <p:txBody>
          <a:bodyPr/>
          <a:lstStyle/>
          <a:p>
            <a:pPr algn="l" eaLnBrk="1" hangingPunct="1">
              <a:defRPr/>
            </a:pPr>
            <a:r>
              <a:rPr lang="en-US" sz="1800" b="1" dirty="0" smtClean="0">
                <a:solidFill>
                  <a:schemeClr val="tx1"/>
                </a:solidFill>
                <a:latin typeface="Segoe UI" panose="020B0502040204020203" pitchFamily="34" charset="0"/>
                <a:cs typeface="Segoe UI" panose="020B0502040204020203" pitchFamily="34" charset="0"/>
              </a:rPr>
              <a:t>App Features:</a:t>
            </a:r>
          </a:p>
          <a:p>
            <a:pPr marL="342900" indent="-342900" algn="l">
              <a:buFont typeface="Arial" panose="020B0604020202020204" pitchFamily="34" charset="0"/>
              <a:buChar char="•"/>
            </a:pPr>
            <a:r>
              <a:rPr lang="en-US" sz="1800" dirty="0" smtClean="0">
                <a:solidFill>
                  <a:schemeClr val="tx1"/>
                </a:solidFill>
                <a:latin typeface="Segoe UI" panose="020B0502040204020203" pitchFamily="34" charset="0"/>
                <a:cs typeface="Segoe UI" panose="020B0502040204020203" pitchFamily="34" charset="0"/>
              </a:rPr>
              <a:t>LDAP-ready: </a:t>
            </a:r>
            <a:r>
              <a:rPr lang="en-US" sz="1800" dirty="0">
                <a:solidFill>
                  <a:schemeClr val="tx1"/>
                </a:solidFill>
                <a:latin typeface="Segoe UI" panose="020B0502040204020203" pitchFamily="34" charset="0"/>
                <a:cs typeface="Segoe UI" panose="020B0502040204020203" pitchFamily="34" charset="0"/>
              </a:rPr>
              <a:t>easy integration into your corporate directory</a:t>
            </a:r>
          </a:p>
          <a:p>
            <a:pPr marL="342900" indent="-342900" algn="l">
              <a:buFont typeface="Arial" panose="020B0604020202020204" pitchFamily="34" charset="0"/>
              <a:buChar char="•"/>
            </a:pPr>
            <a:r>
              <a:rPr lang="en-US" sz="1800" dirty="0">
                <a:solidFill>
                  <a:schemeClr val="tx1"/>
                </a:solidFill>
                <a:latin typeface="Segoe UI" panose="020B0502040204020203" pitchFamily="34" charset="0"/>
                <a:cs typeface="Segoe UI" panose="020B0502040204020203" pitchFamily="34" charset="0"/>
              </a:rPr>
              <a:t>Multiple search options</a:t>
            </a:r>
          </a:p>
          <a:p>
            <a:pPr marL="342900" indent="-342900" algn="l">
              <a:buFont typeface="Arial" panose="020B0604020202020204" pitchFamily="34" charset="0"/>
              <a:buChar char="•"/>
            </a:pPr>
            <a:r>
              <a:rPr lang="en-US" sz="1800" dirty="0">
                <a:solidFill>
                  <a:schemeClr val="tx1"/>
                </a:solidFill>
                <a:latin typeface="Segoe UI" panose="020B0502040204020203" pitchFamily="34" charset="0"/>
                <a:cs typeface="Segoe UI" panose="020B0502040204020203" pitchFamily="34" charset="0"/>
              </a:rPr>
              <a:t>The ability to favorite contacts for easy future access</a:t>
            </a:r>
          </a:p>
          <a:p>
            <a:pPr marL="342900" indent="-342900" algn="l">
              <a:buFont typeface="Arial" panose="020B0604020202020204" pitchFamily="34" charset="0"/>
              <a:buChar char="•"/>
            </a:pPr>
            <a:r>
              <a:rPr lang="en-US" sz="1800" dirty="0">
                <a:solidFill>
                  <a:schemeClr val="tx1"/>
                </a:solidFill>
                <a:latin typeface="Segoe UI" panose="020B0502040204020203" pitchFamily="34" charset="0"/>
                <a:cs typeface="Segoe UI" panose="020B0502040204020203" pitchFamily="34" charset="0"/>
              </a:rPr>
              <a:t>The ability to call or email right from contact’s listing</a:t>
            </a:r>
          </a:p>
          <a:p>
            <a:pPr marL="342900" indent="-342900" algn="l">
              <a:buFont typeface="Arial" panose="020B0604020202020204" pitchFamily="34" charset="0"/>
              <a:buChar char="•"/>
            </a:pPr>
            <a:r>
              <a:rPr lang="en-US" sz="1800" dirty="0" err="1">
                <a:solidFill>
                  <a:schemeClr val="tx1"/>
                </a:solidFill>
                <a:latin typeface="Segoe UI" panose="020B0502040204020203" pitchFamily="34" charset="0"/>
                <a:cs typeface="Segoe UI" panose="020B0502040204020203" pitchFamily="34" charset="0"/>
              </a:rPr>
              <a:t>Gravatar</a:t>
            </a:r>
            <a:r>
              <a:rPr lang="en-US" sz="1800" dirty="0">
                <a:solidFill>
                  <a:schemeClr val="tx1"/>
                </a:solidFill>
                <a:latin typeface="Segoe UI" panose="020B0502040204020203" pitchFamily="34" charset="0"/>
                <a:cs typeface="Segoe UI" panose="020B0502040204020203" pitchFamily="34" charset="0"/>
              </a:rPr>
              <a:t> integration</a:t>
            </a:r>
          </a:p>
          <a:p>
            <a:pPr marL="171450" indent="-171450" algn="l">
              <a:lnSpc>
                <a:spcPct val="110000"/>
              </a:lnSpc>
              <a:buFont typeface="Arial" panose="020B0604020202020204" pitchFamily="34" charset="0"/>
              <a:buChar char="•"/>
            </a:pPr>
            <a:endParaRPr lang="en-US" sz="1800" dirty="0">
              <a:solidFill>
                <a:schemeClr val="tx1"/>
              </a:solidFill>
              <a:latin typeface="Segoe UI" panose="020B0502040204020203" pitchFamily="34" charset="0"/>
              <a:cs typeface="Segoe UI" panose="020B0502040204020203" pitchFamily="34"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9843" y="2185520"/>
            <a:ext cx="3223282" cy="3211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95734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ctrTitle"/>
          </p:nvPr>
        </p:nvSpPr>
        <p:spPr bwMode="auto">
          <a:xfrm>
            <a:off x="0" y="1630070"/>
            <a:ext cx="9144000" cy="188336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sz="12000" b="0" dirty="0" smtClean="0">
                <a:latin typeface="Segoe UI" panose="020B0502040204020203" pitchFamily="34" charset="0"/>
                <a:cs typeface="Segoe UI" panose="020B0502040204020203" pitchFamily="34" charset="0"/>
              </a:rPr>
              <a:t>DEMO</a:t>
            </a:r>
            <a:endParaRPr lang="en-US" sz="12000" b="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90526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ctrTitle"/>
          </p:nvPr>
        </p:nvSpPr>
        <p:spPr bwMode="auto">
          <a:xfrm>
            <a:off x="0" y="412604"/>
            <a:ext cx="9144000" cy="431829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sz="9600" b="0" dirty="0" smtClean="0">
                <a:latin typeface="Segoe UI" panose="020B0502040204020203" pitchFamily="34" charset="0"/>
                <a:cs typeface="Segoe UI" panose="020B0502040204020203" pitchFamily="34" charset="0"/>
              </a:rPr>
              <a:t>Additional Material</a:t>
            </a:r>
            <a:br>
              <a:rPr lang="en-US" sz="9600" b="0" dirty="0" smtClean="0">
                <a:latin typeface="Segoe UI" panose="020B0502040204020203" pitchFamily="34" charset="0"/>
                <a:cs typeface="Segoe UI" panose="020B0502040204020203" pitchFamily="34" charset="0"/>
              </a:rPr>
            </a:br>
            <a:r>
              <a:rPr lang="en-US" sz="9600" b="0" dirty="0" smtClean="0">
                <a:latin typeface="Segoe UI" panose="020B0502040204020203" pitchFamily="34" charset="0"/>
                <a:cs typeface="Segoe UI" panose="020B0502040204020203" pitchFamily="34" charset="0"/>
              </a:rPr>
              <a:t>Remove Slide</a:t>
            </a:r>
            <a:endParaRPr lang="en-US" sz="9600" b="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373945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bwMode="auto">
          <a:xfrm>
            <a:off x="139700" y="74613"/>
            <a:ext cx="90043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numCol="1" anchor="t" anchorCtr="0" compatLnSpc="1">
            <a:prstTxWarp prst="textNoShape">
              <a:avLst/>
            </a:prstTxWarp>
          </a:bodyPr>
          <a:lstStyle/>
          <a:p>
            <a:pPr eaLnBrk="1" hangingPunct="1"/>
            <a:r>
              <a:rPr lang="en-US" sz="4000" b="0" dirty="0" err="1" smtClean="0">
                <a:latin typeface="Segoe UI" panose="020B0502040204020203" pitchFamily="34" charset="0"/>
                <a:cs typeface="Segoe UI" panose="020B0502040204020203" pitchFamily="34" charset="0"/>
              </a:rPr>
              <a:t>Silo’d</a:t>
            </a:r>
            <a:r>
              <a:rPr lang="en-US" sz="4000" b="0" dirty="0" smtClean="0">
                <a:latin typeface="Segoe UI" panose="020B0502040204020203" pitchFamily="34" charset="0"/>
                <a:cs typeface="Segoe UI" panose="020B0502040204020203" pitchFamily="34" charset="0"/>
              </a:rPr>
              <a:t> Approach</a:t>
            </a:r>
            <a:endParaRPr lang="en-US" sz="4000" b="0" dirty="0">
              <a:latin typeface="Segoe UI" panose="020B0502040204020203" pitchFamily="34" charset="0"/>
              <a:cs typeface="Segoe UI" panose="020B0502040204020203" pitchFamily="34" charset="0"/>
            </a:endParaRPr>
          </a:p>
        </p:txBody>
      </p:sp>
      <p:pic>
        <p:nvPicPr>
          <p:cNvPr id="3" name="Picture 2" descr="SIL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65" y="989944"/>
            <a:ext cx="4120621" cy="3163613"/>
          </a:xfrm>
          <a:prstGeom prst="rect">
            <a:avLst/>
          </a:prstGeom>
          <a:ln>
            <a:noFill/>
          </a:ln>
          <a:effectLst>
            <a:outerShdw blurRad="190500" algn="tl" rotWithShape="0">
              <a:srgbClr val="000000">
                <a:alpha val="70000"/>
              </a:srgbClr>
            </a:outerShdw>
          </a:effectLst>
        </p:spPr>
      </p:pic>
      <p:sp>
        <p:nvSpPr>
          <p:cNvPr id="4" name="Text Placeholder 2"/>
          <p:cNvSpPr>
            <a:spLocks noGrp="1"/>
          </p:cNvSpPr>
          <p:nvPr>
            <p:ph type="body" sz="quarter" idx="11"/>
          </p:nvPr>
        </p:nvSpPr>
        <p:spPr>
          <a:xfrm>
            <a:off x="5031366" y="898335"/>
            <a:ext cx="4112633" cy="3346831"/>
          </a:xfrm>
        </p:spPr>
        <p:txBody>
          <a:bodyPr/>
          <a:lstStyle/>
          <a:p>
            <a:pPr marL="0" indent="0">
              <a:buNone/>
            </a:pPr>
            <a:r>
              <a:rPr lang="en-US" sz="2400" b="1" dirty="0">
                <a:latin typeface="Segoe UI" panose="020B0502040204020203" pitchFamily="34" charset="0"/>
                <a:cs typeface="Segoe UI" panose="020B0502040204020203" pitchFamily="34" charset="0"/>
              </a:rPr>
              <a:t>Build Apps Multiple Times</a:t>
            </a:r>
            <a:endParaRPr lang="en-US" sz="2400" b="1" dirty="0" smtClean="0">
              <a:latin typeface="Segoe UI" panose="020B0502040204020203" pitchFamily="34" charset="0"/>
              <a:cs typeface="Segoe UI" panose="020B0502040204020203" pitchFamily="34" charset="0"/>
            </a:endParaRPr>
          </a:p>
          <a:p>
            <a:r>
              <a:rPr lang="en-US" sz="2400" dirty="0" smtClean="0">
                <a:latin typeface="Segoe UI" panose="020B0502040204020203" pitchFamily="34" charset="0"/>
                <a:cs typeface="Segoe UI" panose="020B0502040204020203" pitchFamily="34" charset="0"/>
              </a:rPr>
              <a:t>Multiple Teams</a:t>
            </a:r>
          </a:p>
          <a:p>
            <a:r>
              <a:rPr lang="en-US" sz="2400" dirty="0" smtClean="0">
                <a:latin typeface="Segoe UI" panose="020B0502040204020203" pitchFamily="34" charset="0"/>
                <a:cs typeface="Segoe UI" panose="020B0502040204020203" pitchFamily="34" charset="0"/>
              </a:rPr>
              <a:t>Multiple Code Bases</a:t>
            </a:r>
          </a:p>
          <a:p>
            <a:r>
              <a:rPr lang="en-US" sz="2400" dirty="0" smtClean="0">
                <a:latin typeface="Segoe UI" panose="020B0502040204020203" pitchFamily="34" charset="0"/>
                <a:cs typeface="Segoe UI" panose="020B0502040204020203" pitchFamily="34" charset="0"/>
              </a:rPr>
              <a:t>Different toolsets</a:t>
            </a:r>
          </a:p>
          <a:p>
            <a:pPr marL="0" indent="0">
              <a:buNone/>
            </a:pPr>
            <a:endParaRPr lang="en-US"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2123086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bwMode="auto">
          <a:xfrm>
            <a:off x="457200" y="97708"/>
            <a:ext cx="82296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sz="4000" b="0" dirty="0" err="1" smtClean="0">
                <a:latin typeface="Segoe UI" panose="020B0502040204020203" pitchFamily="34" charset="0"/>
                <a:cs typeface="Segoe UI" panose="020B0502040204020203" pitchFamily="34" charset="0"/>
              </a:rPr>
              <a:t>Xamarin</a:t>
            </a:r>
            <a:r>
              <a:rPr lang="en-US" sz="4000" b="0" dirty="0" smtClean="0">
                <a:latin typeface="Segoe UI" panose="020B0502040204020203" pitchFamily="34" charset="0"/>
                <a:cs typeface="Segoe UI" panose="020B0502040204020203" pitchFamily="34" charset="0"/>
              </a:rPr>
              <a:t> </a:t>
            </a:r>
            <a:r>
              <a:rPr lang="en-US" sz="4000" b="0" dirty="0">
                <a:latin typeface="Segoe UI" panose="020B0502040204020203" pitchFamily="34" charset="0"/>
                <a:cs typeface="Segoe UI" panose="020B0502040204020203" pitchFamily="34" charset="0"/>
              </a:rPr>
              <a:t>Evolve </a:t>
            </a:r>
            <a:r>
              <a:rPr lang="en-US" sz="4000" b="0" dirty="0" smtClean="0">
                <a:latin typeface="Segoe UI" panose="020B0502040204020203" pitchFamily="34" charset="0"/>
                <a:cs typeface="Segoe UI" panose="020B0502040204020203" pitchFamily="34" charset="0"/>
              </a:rPr>
              <a:t>2013</a:t>
            </a:r>
            <a:endParaRPr lang="en-US" sz="4000" b="0" dirty="0">
              <a:latin typeface="Segoe UI" panose="020B0502040204020203" pitchFamily="34" charset="0"/>
              <a:cs typeface="Segoe UI" panose="020B0502040204020203" pitchFamily="34" charset="0"/>
            </a:endParaRPr>
          </a:p>
        </p:txBody>
      </p:sp>
      <p:pic>
        <p:nvPicPr>
          <p:cNvPr id="14" name="Picture 13" descr="xamarin-stage.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47725" y="2221282"/>
            <a:ext cx="7448550" cy="2367971"/>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TextBox 15"/>
          <p:cNvSpPr txBox="1"/>
          <p:nvPr/>
        </p:nvSpPr>
        <p:spPr>
          <a:xfrm>
            <a:off x="2831304" y="763234"/>
            <a:ext cx="1307629" cy="1938992"/>
          </a:xfrm>
          <a:prstGeom prst="rect">
            <a:avLst/>
          </a:prstGeom>
          <a:noFill/>
        </p:spPr>
        <p:txBody>
          <a:bodyPr wrap="square" rtlCol="0">
            <a:spAutoFit/>
          </a:bodyPr>
          <a:lstStyle/>
          <a:p>
            <a:pPr algn="ctr"/>
            <a:r>
              <a:rPr lang="en-US" sz="4000" b="1" dirty="0" smtClean="0">
                <a:solidFill>
                  <a:schemeClr val="bg1"/>
                </a:solidFill>
                <a:latin typeface="Segoe UI" panose="020B0502040204020203" pitchFamily="34" charset="0"/>
                <a:cs typeface="Segoe UI" panose="020B0502040204020203" pitchFamily="34" charset="0"/>
              </a:rPr>
              <a:t>Sold Out!!</a:t>
            </a:r>
            <a:endParaRPr lang="en-US" sz="4000" b="1" dirty="0">
              <a:solidFill>
                <a:schemeClr val="bg1"/>
              </a:solidFill>
              <a:latin typeface="Segoe UI" panose="020B0502040204020203" pitchFamily="34" charset="0"/>
              <a:cs typeface="Segoe UI" panose="020B0502040204020203" pitchFamily="34" charset="0"/>
            </a:endParaRPr>
          </a:p>
        </p:txBody>
      </p:sp>
      <p:sp>
        <p:nvSpPr>
          <p:cNvPr id="21" name="TextBox 20"/>
          <p:cNvSpPr txBox="1"/>
          <p:nvPr/>
        </p:nvSpPr>
        <p:spPr>
          <a:xfrm>
            <a:off x="5010410" y="763234"/>
            <a:ext cx="1307629" cy="707886"/>
          </a:xfrm>
          <a:prstGeom prst="rect">
            <a:avLst/>
          </a:prstGeom>
          <a:noFill/>
        </p:spPr>
        <p:txBody>
          <a:bodyPr wrap="square" rtlCol="0">
            <a:spAutoFit/>
          </a:bodyPr>
          <a:lstStyle/>
          <a:p>
            <a:pPr algn="ctr"/>
            <a:r>
              <a:rPr lang="en-US" sz="4000" b="1" dirty="0" smtClean="0">
                <a:solidFill>
                  <a:schemeClr val="bg1"/>
                </a:solidFill>
                <a:latin typeface="Segoe UI" panose="020B0502040204020203" pitchFamily="34" charset="0"/>
                <a:cs typeface="Segoe UI" panose="020B0502040204020203" pitchFamily="34" charset="0"/>
              </a:rPr>
              <a:t>650</a:t>
            </a:r>
            <a:endParaRPr lang="en-US" sz="4000" b="1" dirty="0">
              <a:solidFill>
                <a:schemeClr val="bg1"/>
              </a:solidFill>
              <a:latin typeface="Segoe UI" panose="020B0502040204020203" pitchFamily="34" charset="0"/>
              <a:cs typeface="Segoe UI" panose="020B0502040204020203" pitchFamily="34" charset="0"/>
            </a:endParaRPr>
          </a:p>
        </p:txBody>
      </p:sp>
      <p:sp>
        <p:nvSpPr>
          <p:cNvPr id="22" name="TextBox 21"/>
          <p:cNvSpPr txBox="1"/>
          <p:nvPr/>
        </p:nvSpPr>
        <p:spPr>
          <a:xfrm>
            <a:off x="5029820" y="1328558"/>
            <a:ext cx="1268809" cy="584775"/>
          </a:xfrm>
          <a:prstGeom prst="rect">
            <a:avLst/>
          </a:prstGeom>
          <a:noFill/>
        </p:spPr>
        <p:txBody>
          <a:bodyPr wrap="none" rtlCol="0">
            <a:spAutoFit/>
          </a:bodyPr>
          <a:lstStyle/>
          <a:p>
            <a:pPr algn="ctr"/>
            <a:r>
              <a:rPr lang="en-US" sz="1600" dirty="0" smtClean="0">
                <a:solidFill>
                  <a:srgbClr val="FFFFFF"/>
                </a:solidFill>
                <a:latin typeface="Segoe UI" panose="020B0502040204020203" pitchFamily="34" charset="0"/>
                <a:cs typeface="Segoe UI" panose="020B0502040204020203" pitchFamily="34" charset="0"/>
              </a:rPr>
              <a:t>Conference </a:t>
            </a:r>
            <a:br>
              <a:rPr lang="en-US" sz="1600" dirty="0" smtClean="0">
                <a:solidFill>
                  <a:srgbClr val="FFFFFF"/>
                </a:solidFill>
                <a:latin typeface="Segoe UI" panose="020B0502040204020203" pitchFamily="34" charset="0"/>
                <a:cs typeface="Segoe UI" panose="020B0502040204020203" pitchFamily="34" charset="0"/>
              </a:rPr>
            </a:br>
            <a:r>
              <a:rPr lang="en-US" sz="1600" dirty="0" smtClean="0">
                <a:solidFill>
                  <a:srgbClr val="FFFFFF"/>
                </a:solidFill>
                <a:latin typeface="Segoe UI" panose="020B0502040204020203" pitchFamily="34" charset="0"/>
                <a:cs typeface="Segoe UI" panose="020B0502040204020203" pitchFamily="34" charset="0"/>
              </a:rPr>
              <a:t>Attendees</a:t>
            </a:r>
            <a:endParaRPr lang="en-US" sz="1600" dirty="0">
              <a:solidFill>
                <a:srgbClr val="FFFFFF"/>
              </a:solidFill>
              <a:latin typeface="Segoe UI" panose="020B0502040204020203" pitchFamily="34" charset="0"/>
              <a:cs typeface="Segoe UI" panose="020B0502040204020203" pitchFamily="34" charset="0"/>
            </a:endParaRPr>
          </a:p>
        </p:txBody>
      </p:sp>
      <p:sp>
        <p:nvSpPr>
          <p:cNvPr id="23" name="TextBox 22"/>
          <p:cNvSpPr txBox="1"/>
          <p:nvPr/>
        </p:nvSpPr>
        <p:spPr>
          <a:xfrm>
            <a:off x="7254986" y="763234"/>
            <a:ext cx="1536320" cy="707886"/>
          </a:xfrm>
          <a:prstGeom prst="rect">
            <a:avLst/>
          </a:prstGeom>
          <a:noFill/>
        </p:spPr>
        <p:txBody>
          <a:bodyPr wrap="square" rtlCol="0">
            <a:spAutoFit/>
          </a:bodyPr>
          <a:lstStyle/>
          <a:p>
            <a:pPr algn="ctr"/>
            <a:r>
              <a:rPr lang="en-US" sz="4000" b="1" dirty="0" smtClean="0">
                <a:solidFill>
                  <a:schemeClr val="bg1"/>
                </a:solidFill>
                <a:latin typeface="Segoe UI" panose="020B0502040204020203" pitchFamily="34" charset="0"/>
                <a:cs typeface="Segoe UI" panose="020B0502040204020203" pitchFamily="34" charset="0"/>
              </a:rPr>
              <a:t>8,400</a:t>
            </a:r>
            <a:endParaRPr lang="en-US" sz="4000" b="1" dirty="0">
              <a:solidFill>
                <a:schemeClr val="bg1"/>
              </a:solidFill>
              <a:latin typeface="Segoe UI" panose="020B0502040204020203" pitchFamily="34" charset="0"/>
              <a:cs typeface="Segoe UI" panose="020B0502040204020203" pitchFamily="34" charset="0"/>
            </a:endParaRPr>
          </a:p>
        </p:txBody>
      </p:sp>
      <p:sp>
        <p:nvSpPr>
          <p:cNvPr id="24" name="TextBox 23"/>
          <p:cNvSpPr txBox="1"/>
          <p:nvPr/>
        </p:nvSpPr>
        <p:spPr>
          <a:xfrm>
            <a:off x="7331900" y="1328558"/>
            <a:ext cx="1382494" cy="584775"/>
          </a:xfrm>
          <a:prstGeom prst="rect">
            <a:avLst/>
          </a:prstGeom>
          <a:noFill/>
        </p:spPr>
        <p:txBody>
          <a:bodyPr wrap="none" rtlCol="0">
            <a:spAutoFit/>
          </a:bodyPr>
          <a:lstStyle/>
          <a:p>
            <a:pPr algn="ctr"/>
            <a:r>
              <a:rPr lang="en-US" sz="1600" dirty="0" smtClean="0">
                <a:solidFill>
                  <a:srgbClr val="FFFFFF"/>
                </a:solidFill>
                <a:latin typeface="Segoe UI" panose="020B0502040204020203" pitchFamily="34" charset="0"/>
                <a:cs typeface="Segoe UI" panose="020B0502040204020203" pitchFamily="34" charset="0"/>
              </a:rPr>
              <a:t>Live stream </a:t>
            </a:r>
            <a:br>
              <a:rPr lang="en-US" sz="1600" dirty="0" smtClean="0">
                <a:solidFill>
                  <a:srgbClr val="FFFFFF"/>
                </a:solidFill>
                <a:latin typeface="Segoe UI" panose="020B0502040204020203" pitchFamily="34" charset="0"/>
                <a:cs typeface="Segoe UI" panose="020B0502040204020203" pitchFamily="34" charset="0"/>
              </a:rPr>
            </a:br>
            <a:r>
              <a:rPr lang="en-US" sz="1600" dirty="0" smtClean="0">
                <a:solidFill>
                  <a:srgbClr val="FFFFFF"/>
                </a:solidFill>
                <a:latin typeface="Segoe UI" panose="020B0502040204020203" pitchFamily="34" charset="0"/>
                <a:cs typeface="Segoe UI" panose="020B0502040204020203" pitchFamily="34" charset="0"/>
              </a:rPr>
              <a:t>hours viewed</a:t>
            </a:r>
            <a:endParaRPr lang="en-US" sz="1600" dirty="0">
              <a:solidFill>
                <a:srgbClr val="FFFFFF"/>
              </a:solidFill>
              <a:latin typeface="Segoe UI" panose="020B0502040204020203" pitchFamily="34" charset="0"/>
              <a:cs typeface="Segoe UI" panose="020B0502040204020203" pitchFamily="34" charset="0"/>
            </a:endParaRPr>
          </a:p>
        </p:txBody>
      </p:sp>
      <p:sp>
        <p:nvSpPr>
          <p:cNvPr id="25" name="TextBox 24"/>
          <p:cNvSpPr txBox="1"/>
          <p:nvPr/>
        </p:nvSpPr>
        <p:spPr>
          <a:xfrm>
            <a:off x="539342" y="763234"/>
            <a:ext cx="1536320" cy="707886"/>
          </a:xfrm>
          <a:prstGeom prst="rect">
            <a:avLst/>
          </a:prstGeom>
          <a:noFill/>
        </p:spPr>
        <p:txBody>
          <a:bodyPr wrap="square" rtlCol="0">
            <a:spAutoFit/>
          </a:bodyPr>
          <a:lstStyle/>
          <a:p>
            <a:pPr algn="ctr"/>
            <a:r>
              <a:rPr lang="en-US" sz="4000" b="1" dirty="0" smtClean="0">
                <a:solidFill>
                  <a:schemeClr val="bg1"/>
                </a:solidFill>
                <a:latin typeface="Segoe UI" panose="020B0502040204020203" pitchFamily="34" charset="0"/>
                <a:cs typeface="Segoe UI" panose="020B0502040204020203" pitchFamily="34" charset="0"/>
              </a:rPr>
              <a:t>#1</a:t>
            </a:r>
            <a:endParaRPr lang="en-US" sz="4000" b="1" dirty="0">
              <a:solidFill>
                <a:schemeClr val="bg1"/>
              </a:solidFill>
              <a:latin typeface="Segoe UI" panose="020B0502040204020203" pitchFamily="34" charset="0"/>
              <a:cs typeface="Segoe UI" panose="020B0502040204020203" pitchFamily="34" charset="0"/>
            </a:endParaRPr>
          </a:p>
        </p:txBody>
      </p:sp>
      <p:sp>
        <p:nvSpPr>
          <p:cNvPr id="26" name="TextBox 25"/>
          <p:cNvSpPr txBox="1"/>
          <p:nvPr/>
        </p:nvSpPr>
        <p:spPr>
          <a:xfrm>
            <a:off x="342242" y="1328558"/>
            <a:ext cx="1930528" cy="584775"/>
          </a:xfrm>
          <a:prstGeom prst="rect">
            <a:avLst/>
          </a:prstGeom>
          <a:noFill/>
        </p:spPr>
        <p:txBody>
          <a:bodyPr wrap="none" rtlCol="0">
            <a:spAutoFit/>
          </a:bodyPr>
          <a:lstStyle/>
          <a:p>
            <a:pPr algn="ctr"/>
            <a:r>
              <a:rPr lang="en-US" sz="1600" dirty="0" smtClean="0">
                <a:solidFill>
                  <a:srgbClr val="FFFFFF"/>
                </a:solidFill>
                <a:latin typeface="Segoe UI" panose="020B0502040204020203" pitchFamily="34" charset="0"/>
                <a:cs typeface="Segoe UI" panose="020B0502040204020203" pitchFamily="34" charset="0"/>
              </a:rPr>
              <a:t>Trending on Twitter</a:t>
            </a:r>
            <a:br>
              <a:rPr lang="en-US" sz="1600" dirty="0" smtClean="0">
                <a:solidFill>
                  <a:srgbClr val="FFFFFF"/>
                </a:solidFill>
                <a:latin typeface="Segoe UI" panose="020B0502040204020203" pitchFamily="34" charset="0"/>
                <a:cs typeface="Segoe UI" panose="020B0502040204020203" pitchFamily="34" charset="0"/>
              </a:rPr>
            </a:br>
            <a:r>
              <a:rPr lang="en-US" sz="1600" dirty="0" smtClean="0">
                <a:solidFill>
                  <a:srgbClr val="FFFFFF"/>
                </a:solidFill>
                <a:latin typeface="Segoe UI" panose="020B0502040204020203" pitchFamily="34" charset="0"/>
                <a:cs typeface="Segoe UI" panose="020B0502040204020203" pitchFamily="34" charset="0"/>
              </a:rPr>
              <a:t>during keynote</a:t>
            </a:r>
            <a:endParaRPr lang="en-US" sz="1600" dirty="0">
              <a:solidFill>
                <a:srgbClr val="FFFFFF"/>
              </a:solidFill>
              <a:latin typeface="Segoe UI" panose="020B0502040204020203" pitchFamily="34" charset="0"/>
              <a:cs typeface="Segoe UI" panose="020B0502040204020203" pitchFamily="34" charset="0"/>
            </a:endParaRPr>
          </a:p>
        </p:txBody>
      </p:sp>
      <p:sp>
        <p:nvSpPr>
          <p:cNvPr id="2" name="TextBox 1"/>
          <p:cNvSpPr txBox="1"/>
          <p:nvPr/>
        </p:nvSpPr>
        <p:spPr>
          <a:xfrm>
            <a:off x="1331305" y="4742176"/>
            <a:ext cx="6481390" cy="369332"/>
          </a:xfrm>
          <a:prstGeom prst="rect">
            <a:avLst/>
          </a:prstGeom>
          <a:noFill/>
        </p:spPr>
        <p:txBody>
          <a:bodyPr wrap="none" rtlCol="0">
            <a:spAutoFit/>
          </a:bodyPr>
          <a:lstStyle/>
          <a:p>
            <a:r>
              <a:rPr lang="en-US" dirty="0" smtClean="0">
                <a:solidFill>
                  <a:schemeClr val="bg1"/>
                </a:solidFill>
                <a:latin typeface="Segoe UI" panose="020B0502040204020203" pitchFamily="34" charset="0"/>
                <a:cs typeface="Segoe UI" panose="020B0502040204020203" pitchFamily="34" charset="0"/>
              </a:rPr>
              <a:t>Watch Sessions </a:t>
            </a:r>
            <a:r>
              <a:rPr lang="en-US" dirty="0">
                <a:solidFill>
                  <a:schemeClr val="bg1"/>
                </a:solidFill>
                <a:latin typeface="Segoe UI" panose="020B0502040204020203" pitchFamily="34" charset="0"/>
                <a:cs typeface="Segoe UI" panose="020B0502040204020203" pitchFamily="34" charset="0"/>
              </a:rPr>
              <a:t>&amp; Highlights: http://xamarin.com/evolve/2013</a:t>
            </a:r>
          </a:p>
        </p:txBody>
      </p:sp>
    </p:spTree>
    <p:extLst>
      <p:ext uri="{BB962C8B-B14F-4D97-AF65-F5344CB8AC3E}">
        <p14:creationId xmlns:p14="http://schemas.microsoft.com/office/powerpoint/2010/main" val="427269565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10728"/>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11817"/>
            <a:ext cx="9144000" cy="3519866"/>
          </a:xfrm>
          <a:prstGeom prst="rect">
            <a:avLst/>
          </a:prstGeom>
        </p:spPr>
      </p:pic>
      <p:sp>
        <p:nvSpPr>
          <p:cNvPr id="8" name="TextBox 7"/>
          <p:cNvSpPr txBox="1"/>
          <p:nvPr/>
        </p:nvSpPr>
        <p:spPr>
          <a:xfrm>
            <a:off x="0" y="4449353"/>
            <a:ext cx="9144000" cy="707886"/>
          </a:xfrm>
          <a:prstGeom prst="rect">
            <a:avLst/>
          </a:prstGeom>
          <a:noFill/>
        </p:spPr>
        <p:txBody>
          <a:bodyPr wrap="square" rtlCol="0">
            <a:spAutoFit/>
          </a:bodyPr>
          <a:lstStyle/>
          <a:p>
            <a:pPr algn="ctr"/>
            <a:r>
              <a:rPr lang="en-US" sz="4000" dirty="0" smtClean="0">
                <a:solidFill>
                  <a:schemeClr val="bg1"/>
                </a:solidFill>
                <a:latin typeface="Segoe UI" panose="020B0502040204020203" pitchFamily="34" charset="0"/>
                <a:cs typeface="Segoe UI" panose="020B0502040204020203" pitchFamily="34" charset="0"/>
              </a:rPr>
              <a:t>www.xamarin.com/evolve</a:t>
            </a:r>
            <a:endParaRPr lang="en-US" sz="40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86109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183944" y="140440"/>
            <a:ext cx="6776113" cy="1615324"/>
          </a:xfrm>
          <a:prstGeom prst="rect">
            <a:avLst/>
          </a:prstGeom>
        </p:spPr>
      </p:pic>
      <p:pic>
        <p:nvPicPr>
          <p:cNvPr id="3" name="Picture 2" descr="Screen Shot 2013-11-08 at 5.14.4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878" y="1903863"/>
            <a:ext cx="5177413" cy="2765738"/>
          </a:xfrm>
          <a:prstGeom prst="rect">
            <a:avLst/>
          </a:prstGeom>
        </p:spPr>
      </p:pic>
      <p:sp>
        <p:nvSpPr>
          <p:cNvPr id="4" name="TextBox 3"/>
          <p:cNvSpPr txBox="1"/>
          <p:nvPr/>
        </p:nvSpPr>
        <p:spPr>
          <a:xfrm>
            <a:off x="5336273" y="2074460"/>
            <a:ext cx="3985147" cy="230832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smtClean="0">
                <a:solidFill>
                  <a:schemeClr val="bg1"/>
                </a:solidFill>
                <a:latin typeface="Segoe UI" panose="020B0502040204020203" pitchFamily="34" charset="0"/>
                <a:cs typeface="Segoe UI" panose="020B0502040204020203" pitchFamily="34" charset="0"/>
              </a:rPr>
              <a:t>Test app at UI level</a:t>
            </a:r>
          </a:p>
          <a:p>
            <a:pPr marL="285750" indent="-285750">
              <a:lnSpc>
                <a:spcPct val="150000"/>
              </a:lnSpc>
              <a:buFont typeface="Arial" panose="020B0604020202020204" pitchFamily="34" charset="0"/>
              <a:buChar char="•"/>
            </a:pPr>
            <a:r>
              <a:rPr lang="en-US" sz="1600" dirty="0" smtClean="0">
                <a:solidFill>
                  <a:schemeClr val="bg1"/>
                </a:solidFill>
                <a:latin typeface="Segoe UI" panose="020B0502040204020203" pitchFamily="34" charset="0"/>
                <a:cs typeface="Segoe UI" panose="020B0502040204020203" pitchFamily="34" charset="0"/>
              </a:rPr>
              <a:t>Takes minutes, not days to get started</a:t>
            </a:r>
          </a:p>
          <a:p>
            <a:pPr marL="285750" indent="-285750">
              <a:lnSpc>
                <a:spcPct val="150000"/>
              </a:lnSpc>
              <a:buFont typeface="Arial" panose="020B0604020202020204" pitchFamily="34" charset="0"/>
              <a:buChar char="•"/>
            </a:pPr>
            <a:r>
              <a:rPr lang="en-US" sz="1600" dirty="0" smtClean="0">
                <a:solidFill>
                  <a:schemeClr val="bg1"/>
                </a:solidFill>
                <a:latin typeface="Segoe UI" panose="020B0502040204020203" pitchFamily="34" charset="0"/>
                <a:cs typeface="Segoe UI" panose="020B0502040204020203" pitchFamily="34" charset="0"/>
              </a:rPr>
              <a:t>Test on hundreds of real devices</a:t>
            </a:r>
          </a:p>
          <a:p>
            <a:pPr marL="285750" indent="-285750">
              <a:lnSpc>
                <a:spcPct val="150000"/>
              </a:lnSpc>
              <a:buFont typeface="Arial" panose="020B0604020202020204" pitchFamily="34" charset="0"/>
              <a:buChar char="•"/>
            </a:pPr>
            <a:r>
              <a:rPr lang="en-US" sz="1600" dirty="0" smtClean="0">
                <a:solidFill>
                  <a:schemeClr val="bg1"/>
                </a:solidFill>
                <a:latin typeface="Segoe UI" panose="020B0502040204020203" pitchFamily="34" charset="0"/>
                <a:cs typeface="Segoe UI" panose="020B0502040204020203" pitchFamily="34" charset="0"/>
              </a:rPr>
              <a:t>Is resilient to visual changes in UI</a:t>
            </a:r>
          </a:p>
          <a:p>
            <a:pPr marL="285750" indent="-285750">
              <a:lnSpc>
                <a:spcPct val="150000"/>
              </a:lnSpc>
              <a:buFont typeface="Arial" panose="020B0604020202020204" pitchFamily="34" charset="0"/>
              <a:buChar char="•"/>
            </a:pPr>
            <a:r>
              <a:rPr lang="en-US" sz="1600" dirty="0" smtClean="0">
                <a:solidFill>
                  <a:schemeClr val="bg1"/>
                </a:solidFill>
                <a:latin typeface="Segoe UI" panose="020B0502040204020203" pitchFamily="34" charset="0"/>
                <a:cs typeface="Segoe UI" panose="020B0502040204020203" pitchFamily="34" charset="0"/>
              </a:rPr>
              <a:t>Has a delightful user interface</a:t>
            </a:r>
          </a:p>
          <a:p>
            <a:pPr marL="285750" indent="-285750">
              <a:lnSpc>
                <a:spcPct val="150000"/>
              </a:lnSpc>
              <a:buFont typeface="Arial" panose="020B0604020202020204" pitchFamily="34" charset="0"/>
              <a:buChar char="•"/>
            </a:pPr>
            <a:r>
              <a:rPr lang="en-US" sz="1600" dirty="0" smtClean="0">
                <a:solidFill>
                  <a:schemeClr val="bg1"/>
                </a:solidFill>
                <a:latin typeface="Segoe UI" panose="020B0502040204020203" pitchFamily="34" charset="0"/>
                <a:cs typeface="Segoe UI" panose="020B0502040204020203" pitchFamily="34" charset="0"/>
              </a:rPr>
              <a:t>App Explorer &amp; Custom Tests </a:t>
            </a:r>
            <a:endParaRPr lang="en-US" sz="16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4150763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8"/>
          <p:cNvSpPr>
            <a:spLocks noChangeArrowheads="1"/>
          </p:cNvSpPr>
          <p:nvPr/>
        </p:nvSpPr>
        <p:spPr bwMode="gray">
          <a:xfrm>
            <a:off x="5527675" y="1207439"/>
            <a:ext cx="2367774" cy="432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defTabSz="914400"/>
            <a:endParaRPr lang="de-DE" sz="3200" b="1" dirty="0">
              <a:solidFill>
                <a:srgbClr val="254061"/>
              </a:solidFill>
              <a:latin typeface="Myriad Pro"/>
              <a:cs typeface="Myriad Pro"/>
            </a:endParaRPr>
          </a:p>
        </p:txBody>
      </p:sp>
      <p:sp>
        <p:nvSpPr>
          <p:cNvPr id="32" name="TextBox 31"/>
          <p:cNvSpPr txBox="1"/>
          <p:nvPr/>
        </p:nvSpPr>
        <p:spPr>
          <a:xfrm>
            <a:off x="9363350" y="3057071"/>
            <a:ext cx="184666" cy="369332"/>
          </a:xfrm>
          <a:prstGeom prst="rect">
            <a:avLst/>
          </a:prstGeom>
          <a:noFill/>
        </p:spPr>
        <p:txBody>
          <a:bodyPr wrap="none" rtlCol="0">
            <a:spAutoFit/>
          </a:bodyPr>
          <a:lstStyle/>
          <a:p>
            <a:endParaRPr lang="en-US" dirty="0"/>
          </a:p>
        </p:txBody>
      </p:sp>
      <p:sp>
        <p:nvSpPr>
          <p:cNvPr id="40" name="Text Placeholder 2"/>
          <p:cNvSpPr txBox="1">
            <a:spLocks/>
          </p:cNvSpPr>
          <p:nvPr/>
        </p:nvSpPr>
        <p:spPr>
          <a:xfrm>
            <a:off x="771772" y="4176805"/>
            <a:ext cx="8118229" cy="762086"/>
          </a:xfrm>
          <a:prstGeom prst="rect">
            <a:avLst/>
          </a:prstGeom>
        </p:spPr>
        <p:txBody>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400" baseline="30000" dirty="0" smtClean="0">
              <a:solidFill>
                <a:schemeClr val="bg1"/>
              </a:solidFill>
              <a:latin typeface="Source Sans Pro"/>
              <a:cs typeface="Source Sans Pro"/>
            </a:endParaRPr>
          </a:p>
        </p:txBody>
      </p:sp>
      <p:sp>
        <p:nvSpPr>
          <p:cNvPr id="10" name="Title 1"/>
          <p:cNvSpPr txBox="1">
            <a:spLocks/>
          </p:cNvSpPr>
          <p:nvPr/>
        </p:nvSpPr>
        <p:spPr bwMode="auto">
          <a:xfrm>
            <a:off x="176212" y="1800628"/>
            <a:ext cx="8686800" cy="15422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ctr" defTabSz="457200" rtl="0" eaLnBrk="0" fontAlgn="base" hangingPunct="0">
              <a:spcBef>
                <a:spcPct val="0"/>
              </a:spcBef>
              <a:spcAft>
                <a:spcPct val="0"/>
              </a:spcAft>
              <a:defRPr sz="3200" kern="1200" cap="none">
                <a:solidFill>
                  <a:schemeClr val="bg1"/>
                </a:solidFill>
                <a:latin typeface="Source Sans Pro Black"/>
                <a:ea typeface="ＭＳ Ｐゴシック" charset="0"/>
                <a:cs typeface="ＭＳ Ｐゴシック" charset="0"/>
              </a:defRPr>
            </a:lvl1pPr>
            <a:lvl2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2pPr>
            <a:lvl3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3pPr>
            <a:lvl4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4pPr>
            <a:lvl5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5pPr>
            <a:lvl6pPr marL="4572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6pPr>
            <a:lvl7pPr marL="9144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7pPr>
            <a:lvl8pPr marL="13716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8pPr>
            <a:lvl9pPr marL="18288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9pPr>
          </a:lstStyle>
          <a:p>
            <a:pPr eaLnBrk="1" hangingPunct="1"/>
            <a:r>
              <a:rPr lang="en-US" sz="9000" dirty="0" err="1" smtClean="0">
                <a:latin typeface="Segoe UI" panose="020B0502040204020203" pitchFamily="34" charset="0"/>
                <a:cs typeface="Segoe UI" panose="020B0502040204020203" pitchFamily="34" charset="0"/>
              </a:rPr>
              <a:t>Rdio</a:t>
            </a:r>
            <a:r>
              <a:rPr lang="en-US" sz="9000" dirty="0" smtClean="0">
                <a:latin typeface="Segoe UI" panose="020B0502040204020203" pitchFamily="34" charset="0"/>
                <a:cs typeface="Segoe UI" panose="020B0502040204020203" pitchFamily="34" charset="0"/>
              </a:rPr>
              <a:t> Case Study</a:t>
            </a:r>
            <a:endParaRPr lang="en-US" sz="9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903907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52"/>
          <p:cNvSpPr txBox="1">
            <a:spLocks noChangeArrowheads="1"/>
          </p:cNvSpPr>
          <p:nvPr/>
        </p:nvSpPr>
        <p:spPr bwMode="gray">
          <a:xfrm>
            <a:off x="321844" y="1179513"/>
            <a:ext cx="3983455" cy="3231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defTabSz="801688" eaLnBrk="0" hangingPunct="0">
              <a:defRPr sz="2400">
                <a:solidFill>
                  <a:schemeClr val="tx1"/>
                </a:solidFill>
                <a:latin typeface="Arial" charset="0"/>
                <a:ea typeface="ＭＳ Ｐゴシック" charset="0"/>
                <a:cs typeface="ＭＳ Ｐゴシック" charset="0"/>
              </a:defRPr>
            </a:lvl1pPr>
            <a:lvl2pPr marL="742950" indent="-285750" defTabSz="801688" eaLnBrk="0" hangingPunct="0">
              <a:defRPr sz="2400">
                <a:solidFill>
                  <a:schemeClr val="tx1"/>
                </a:solidFill>
                <a:latin typeface="Arial" charset="0"/>
                <a:ea typeface="ＭＳ Ｐゴシック" charset="0"/>
              </a:defRPr>
            </a:lvl2pPr>
            <a:lvl3pPr marL="1143000" indent="-228600" defTabSz="801688" eaLnBrk="0" hangingPunct="0">
              <a:defRPr sz="2400">
                <a:solidFill>
                  <a:schemeClr val="tx1"/>
                </a:solidFill>
                <a:latin typeface="Arial" charset="0"/>
                <a:ea typeface="ＭＳ Ｐゴシック" charset="0"/>
              </a:defRPr>
            </a:lvl3pPr>
            <a:lvl4pPr marL="1600200" indent="-228600" defTabSz="801688" eaLnBrk="0" hangingPunct="0">
              <a:defRPr sz="2400">
                <a:solidFill>
                  <a:schemeClr val="tx1"/>
                </a:solidFill>
                <a:latin typeface="Arial" charset="0"/>
                <a:ea typeface="ＭＳ Ｐゴシック" charset="0"/>
              </a:defRPr>
            </a:lvl4pPr>
            <a:lvl5pPr marL="2057400" indent="-228600" defTabSz="801688" eaLnBrk="0" hangingPunct="0">
              <a:defRPr sz="2400">
                <a:solidFill>
                  <a:schemeClr val="tx1"/>
                </a:solidFill>
                <a:latin typeface="Arial" charset="0"/>
                <a:ea typeface="ＭＳ Ｐゴシック" charset="0"/>
              </a:defRPr>
            </a:lvl5pPr>
            <a:lvl6pPr marL="2514600" indent="-228600" defTabSz="8016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8016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8016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801688" eaLnBrk="0" fontAlgn="base" hangingPunct="0">
              <a:spcBef>
                <a:spcPct val="0"/>
              </a:spcBef>
              <a:spcAft>
                <a:spcPct val="0"/>
              </a:spcAft>
              <a:defRPr sz="2400">
                <a:solidFill>
                  <a:schemeClr val="tx1"/>
                </a:solidFill>
                <a:latin typeface="Arial" charset="0"/>
                <a:ea typeface="ＭＳ Ｐゴシック" charset="0"/>
              </a:defRPr>
            </a:lvl9pPr>
          </a:lstStyle>
          <a:p>
            <a:r>
              <a:rPr lang="en-US" b="1" dirty="0" smtClean="0">
                <a:solidFill>
                  <a:schemeClr val="bg1"/>
                </a:solidFill>
                <a:latin typeface="Segoe UI" panose="020B0502040204020203" pitchFamily="34" charset="0"/>
                <a:cs typeface="Segoe UI" panose="020B0502040204020203" pitchFamily="34" charset="0"/>
              </a:rPr>
              <a:t>About </a:t>
            </a:r>
            <a:r>
              <a:rPr lang="en-US" b="1" dirty="0" err="1" smtClean="0">
                <a:solidFill>
                  <a:schemeClr val="bg1"/>
                </a:solidFill>
                <a:latin typeface="Segoe UI" panose="020B0502040204020203" pitchFamily="34" charset="0"/>
                <a:cs typeface="Segoe UI" panose="020B0502040204020203" pitchFamily="34" charset="0"/>
              </a:rPr>
              <a:t>Rdio</a:t>
            </a:r>
            <a:endParaRPr lang="en-US" b="1" dirty="0" smtClean="0">
              <a:solidFill>
                <a:schemeClr val="bg1"/>
              </a:solidFill>
              <a:latin typeface="Segoe UI" panose="020B0502040204020203" pitchFamily="34" charset="0"/>
              <a:cs typeface="Segoe UI" panose="020B0502040204020203" pitchFamily="34" charset="0"/>
            </a:endParaRPr>
          </a:p>
          <a:p>
            <a:pPr marL="285713" indent="-285713">
              <a:buFont typeface="Arial"/>
              <a:buChar char="•"/>
            </a:pPr>
            <a:r>
              <a:rPr lang="en-US" sz="2000" dirty="0" err="1">
                <a:solidFill>
                  <a:schemeClr val="bg1"/>
                </a:solidFill>
                <a:latin typeface="Segoe UI" panose="020B0502040204020203" pitchFamily="34" charset="0"/>
                <a:cs typeface="Segoe UI" panose="020B0502040204020203" pitchFamily="34" charset="0"/>
              </a:rPr>
              <a:t>Rdio</a:t>
            </a:r>
            <a:r>
              <a:rPr lang="en-US" sz="2000" dirty="0">
                <a:solidFill>
                  <a:schemeClr val="bg1"/>
                </a:solidFill>
                <a:latin typeface="Segoe UI" panose="020B0502040204020203" pitchFamily="34" charset="0"/>
                <a:cs typeface="Segoe UI" panose="020B0502040204020203" pitchFamily="34" charset="0"/>
              </a:rPr>
              <a:t> is the leading music streaming and sharing service started by the founders of Skype</a:t>
            </a:r>
          </a:p>
          <a:p>
            <a:pPr marL="285713" indent="-285713">
              <a:buFont typeface="Arial"/>
              <a:buChar char="•"/>
            </a:pPr>
            <a:endParaRPr lang="en-US" sz="1200" dirty="0">
              <a:solidFill>
                <a:schemeClr val="bg1"/>
              </a:solidFill>
              <a:latin typeface="Segoe UI" panose="020B0502040204020203" pitchFamily="34" charset="0"/>
              <a:cs typeface="Segoe UI" panose="020B0502040204020203" pitchFamily="34" charset="0"/>
            </a:endParaRPr>
          </a:p>
          <a:p>
            <a:pPr marL="285713" indent="-285713">
              <a:buFont typeface="Arial"/>
              <a:buChar char="•"/>
            </a:pPr>
            <a:r>
              <a:rPr lang="en-US" sz="2000" dirty="0" err="1">
                <a:solidFill>
                  <a:schemeClr val="bg1"/>
                </a:solidFill>
                <a:latin typeface="Segoe UI" panose="020B0502040204020203" pitchFamily="34" charset="0"/>
                <a:cs typeface="Segoe UI" panose="020B0502040204020203" pitchFamily="34" charset="0"/>
              </a:rPr>
              <a:t>Rdio</a:t>
            </a:r>
            <a:r>
              <a:rPr lang="en-US" sz="2000" dirty="0">
                <a:solidFill>
                  <a:schemeClr val="bg1"/>
                </a:solidFill>
                <a:latin typeface="Segoe UI" panose="020B0502040204020203" pitchFamily="34" charset="0"/>
                <a:cs typeface="Segoe UI" panose="020B0502040204020203" pitchFamily="34" charset="0"/>
              </a:rPr>
              <a:t> is already in 30 countries with over 20 million songs.   </a:t>
            </a:r>
          </a:p>
          <a:p>
            <a:pPr marL="285713" indent="-285713">
              <a:buFont typeface="Arial"/>
              <a:buChar char="•"/>
            </a:pPr>
            <a:endParaRPr lang="en-US" sz="1200" dirty="0">
              <a:solidFill>
                <a:schemeClr val="bg1"/>
              </a:solidFill>
              <a:latin typeface="Segoe UI" panose="020B0502040204020203" pitchFamily="34" charset="0"/>
              <a:cs typeface="Segoe UI" panose="020B0502040204020203" pitchFamily="34" charset="0"/>
            </a:endParaRPr>
          </a:p>
          <a:p>
            <a:pPr marL="285713" indent="-285713">
              <a:buFont typeface="Arial"/>
              <a:buChar char="•"/>
            </a:pPr>
            <a:r>
              <a:rPr lang="en-US" sz="2000" dirty="0">
                <a:solidFill>
                  <a:schemeClr val="bg1"/>
                </a:solidFill>
                <a:latin typeface="Segoe UI" panose="020B0502040204020203" pitchFamily="34" charset="0"/>
                <a:cs typeface="Segoe UI" panose="020B0502040204020203" pitchFamily="34" charset="0"/>
              </a:rPr>
              <a:t>Available in 31 countries</a:t>
            </a:r>
          </a:p>
          <a:p>
            <a:endParaRPr lang="en-US" sz="1600" dirty="0">
              <a:solidFill>
                <a:schemeClr val="bg1"/>
              </a:solidFill>
              <a:latin typeface="Segoe UI" panose="020B0502040204020203" pitchFamily="34" charset="0"/>
              <a:cs typeface="Segoe UI" panose="020B0502040204020203" pitchFamily="34" charset="0"/>
            </a:endParaRPr>
          </a:p>
        </p:txBody>
      </p:sp>
      <p:sp>
        <p:nvSpPr>
          <p:cNvPr id="5" name="Rectangle 4"/>
          <p:cNvSpPr/>
          <p:nvPr/>
        </p:nvSpPr>
        <p:spPr>
          <a:xfrm>
            <a:off x="0" y="0"/>
            <a:ext cx="9144000" cy="914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91428" tIns="45714" rIns="91428" bIns="45714" rtlCol="0" anchor="ctr"/>
          <a:lstStyle/>
          <a:p>
            <a:pPr algn="ctr"/>
            <a:endParaRPr lang="en-US"/>
          </a:p>
        </p:txBody>
      </p:sp>
      <p:sp>
        <p:nvSpPr>
          <p:cNvPr id="6" name="Title 1"/>
          <p:cNvSpPr txBox="1">
            <a:spLocks/>
          </p:cNvSpPr>
          <p:nvPr/>
        </p:nvSpPr>
        <p:spPr bwMode="auto">
          <a:xfrm>
            <a:off x="12700" y="239713"/>
            <a:ext cx="8229600" cy="533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lvl1pPr algn="ctr" defTabSz="457200" rtl="0" eaLnBrk="0" fontAlgn="base" hangingPunct="0">
              <a:spcBef>
                <a:spcPct val="0"/>
              </a:spcBef>
              <a:spcAft>
                <a:spcPct val="0"/>
              </a:spcAft>
              <a:defRPr sz="3200" kern="1200" cap="none">
                <a:solidFill>
                  <a:schemeClr val="bg1"/>
                </a:solidFill>
                <a:latin typeface="Source Sans Pro Black"/>
                <a:ea typeface="ＭＳ Ｐゴシック" charset="0"/>
                <a:cs typeface="ＭＳ Ｐゴシック" charset="0"/>
              </a:defRPr>
            </a:lvl1pPr>
            <a:lvl2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2pPr>
            <a:lvl3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3pPr>
            <a:lvl4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4pPr>
            <a:lvl5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5pPr>
            <a:lvl6pPr marL="4572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6pPr>
            <a:lvl7pPr marL="9144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7pPr>
            <a:lvl8pPr marL="13716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8pPr>
            <a:lvl9pPr marL="18288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9pPr>
          </a:lstStyle>
          <a:p>
            <a:pPr algn="l" eaLnBrk="1" hangingPunct="1"/>
            <a:r>
              <a:rPr lang="en-US" sz="2400" b="1" dirty="0">
                <a:solidFill>
                  <a:schemeClr val="tx1"/>
                </a:solidFill>
                <a:latin typeface="Segoe UI" panose="020B0502040204020203" pitchFamily="34" charset="0"/>
                <a:cs typeface="Segoe UI" panose="020B0502040204020203" pitchFamily="34" charset="0"/>
              </a:rPr>
              <a:t>Sharing 50,000 lines of code</a:t>
            </a:r>
          </a:p>
        </p:txBody>
      </p:sp>
      <p:pic>
        <p:nvPicPr>
          <p:cNvPr id="4" name="Picture 3" descr="rdio_logo_-_Google_Search.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2700" y="109812"/>
            <a:ext cx="1485900" cy="572409"/>
          </a:xfrm>
          <a:prstGeom prst="rect">
            <a:avLst/>
          </a:prstGeom>
        </p:spPr>
      </p:pic>
      <p:sp>
        <p:nvSpPr>
          <p:cNvPr id="7" name="Text Box 52"/>
          <p:cNvSpPr txBox="1">
            <a:spLocks noChangeArrowheads="1"/>
          </p:cNvSpPr>
          <p:nvPr/>
        </p:nvSpPr>
        <p:spPr bwMode="gray">
          <a:xfrm>
            <a:off x="321846" y="4223918"/>
            <a:ext cx="873325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defTabSz="801688" eaLnBrk="0" hangingPunct="0">
              <a:defRPr sz="2400">
                <a:solidFill>
                  <a:schemeClr val="tx1"/>
                </a:solidFill>
                <a:latin typeface="Arial" charset="0"/>
                <a:ea typeface="ＭＳ Ｐゴシック" charset="0"/>
                <a:cs typeface="ＭＳ Ｐゴシック" charset="0"/>
              </a:defRPr>
            </a:lvl1pPr>
            <a:lvl2pPr marL="742950" indent="-285750" defTabSz="801688" eaLnBrk="0" hangingPunct="0">
              <a:defRPr sz="2400">
                <a:solidFill>
                  <a:schemeClr val="tx1"/>
                </a:solidFill>
                <a:latin typeface="Arial" charset="0"/>
                <a:ea typeface="ＭＳ Ｐゴシック" charset="0"/>
              </a:defRPr>
            </a:lvl2pPr>
            <a:lvl3pPr marL="1143000" indent="-228600" defTabSz="801688" eaLnBrk="0" hangingPunct="0">
              <a:defRPr sz="2400">
                <a:solidFill>
                  <a:schemeClr val="tx1"/>
                </a:solidFill>
                <a:latin typeface="Arial" charset="0"/>
                <a:ea typeface="ＭＳ Ｐゴシック" charset="0"/>
              </a:defRPr>
            </a:lvl3pPr>
            <a:lvl4pPr marL="1600200" indent="-228600" defTabSz="801688" eaLnBrk="0" hangingPunct="0">
              <a:defRPr sz="2400">
                <a:solidFill>
                  <a:schemeClr val="tx1"/>
                </a:solidFill>
                <a:latin typeface="Arial" charset="0"/>
                <a:ea typeface="ＭＳ Ｐゴシック" charset="0"/>
              </a:defRPr>
            </a:lvl4pPr>
            <a:lvl5pPr marL="2057400" indent="-228600" defTabSz="801688" eaLnBrk="0" hangingPunct="0">
              <a:defRPr sz="2400">
                <a:solidFill>
                  <a:schemeClr val="tx1"/>
                </a:solidFill>
                <a:latin typeface="Arial" charset="0"/>
                <a:ea typeface="ＭＳ Ｐゴシック" charset="0"/>
              </a:defRPr>
            </a:lvl5pPr>
            <a:lvl6pPr marL="2514600" indent="-228600" defTabSz="8016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8016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8016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801688" eaLnBrk="0" fontAlgn="base" hangingPunct="0">
              <a:spcBef>
                <a:spcPct val="0"/>
              </a:spcBef>
              <a:spcAft>
                <a:spcPct val="0"/>
              </a:spcAft>
              <a:defRPr sz="2400">
                <a:solidFill>
                  <a:schemeClr val="tx1"/>
                </a:solidFill>
                <a:latin typeface="Arial" charset="0"/>
                <a:ea typeface="ＭＳ Ｐゴシック" charset="0"/>
              </a:defRPr>
            </a:lvl9pPr>
          </a:lstStyle>
          <a:p>
            <a:r>
              <a:rPr lang="en-US" sz="2000" i="1" dirty="0">
                <a:solidFill>
                  <a:srgbClr val="FFFFFF"/>
                </a:solidFill>
                <a:latin typeface="Segoe UI" panose="020B0502040204020203" pitchFamily="34" charset="0"/>
                <a:cs typeface="Segoe UI" panose="020B0502040204020203" pitchFamily="34" charset="0"/>
              </a:rPr>
              <a:t>“</a:t>
            </a:r>
            <a:r>
              <a:rPr lang="en-US" sz="2000" i="1" dirty="0" err="1">
                <a:solidFill>
                  <a:srgbClr val="FFFFFF"/>
                </a:solidFill>
                <a:latin typeface="Segoe UI" panose="020B0502040204020203" pitchFamily="34" charset="0"/>
                <a:cs typeface="Segoe UI" panose="020B0502040204020203" pitchFamily="34" charset="0"/>
              </a:rPr>
              <a:t>Rdio’s</a:t>
            </a:r>
            <a:r>
              <a:rPr lang="en-US" sz="2000" i="1" dirty="0">
                <a:solidFill>
                  <a:srgbClr val="FFFFFF"/>
                </a:solidFill>
                <a:latin typeface="Segoe UI" panose="020B0502040204020203" pitchFamily="34" charset="0"/>
                <a:cs typeface="Segoe UI" panose="020B0502040204020203" pitchFamily="34" charset="0"/>
              </a:rPr>
              <a:t> mobile app is also the best looking and best implemented of the three [music streaming apps reviewed].”</a:t>
            </a:r>
          </a:p>
        </p:txBody>
      </p:sp>
      <p:sp>
        <p:nvSpPr>
          <p:cNvPr id="8" name="TextBox 7"/>
          <p:cNvSpPr txBox="1"/>
          <p:nvPr/>
        </p:nvSpPr>
        <p:spPr>
          <a:xfrm>
            <a:off x="2832100" y="4575557"/>
            <a:ext cx="5930901" cy="369320"/>
          </a:xfrm>
          <a:prstGeom prst="rect">
            <a:avLst/>
          </a:prstGeom>
          <a:noFill/>
        </p:spPr>
        <p:txBody>
          <a:bodyPr wrap="square" lIns="91428" tIns="45714" rIns="91428" bIns="45714" rtlCol="0">
            <a:spAutoFit/>
          </a:bodyPr>
          <a:lstStyle/>
          <a:p>
            <a:pPr algn="r"/>
            <a:r>
              <a:rPr lang="en-US" b="1" dirty="0" smtClean="0">
                <a:solidFill>
                  <a:srgbClr val="FFFFFF"/>
                </a:solidFill>
                <a:latin typeface="Calibri"/>
                <a:cs typeface="Calibri"/>
              </a:rPr>
              <a:t>Wired Magazine</a:t>
            </a:r>
          </a:p>
        </p:txBody>
      </p:sp>
      <p:grpSp>
        <p:nvGrpSpPr>
          <p:cNvPr id="12" name="Group 11"/>
          <p:cNvGrpSpPr/>
          <p:nvPr/>
        </p:nvGrpSpPr>
        <p:grpSpPr>
          <a:xfrm>
            <a:off x="4343399" y="1600200"/>
            <a:ext cx="4638041" cy="1932517"/>
            <a:chOff x="4013201" y="1689100"/>
            <a:chExt cx="4968240" cy="2070100"/>
          </a:xfrm>
        </p:grpSpPr>
        <p:pic>
          <p:nvPicPr>
            <p:cNvPr id="2" name="Picture 1" descr="Screen Shot 2013-10-29 at 6.29.17 PM.png"/>
            <p:cNvPicPr>
              <a:picLocks noChangeAspect="1"/>
            </p:cNvPicPr>
            <p:nvPr/>
          </p:nvPicPr>
          <p:blipFill rotWithShape="1">
            <a:blip r:embed="rId4">
              <a:extLst>
                <a:ext uri="{28A0092B-C50C-407E-A947-70E740481C1C}">
                  <a14:useLocalDpi xmlns:a14="http://schemas.microsoft.com/office/drawing/2010/main" val="0"/>
                </a:ext>
              </a:extLst>
            </a:blip>
            <a:srcRect t="7141"/>
            <a:stretch/>
          </p:blipFill>
          <p:spPr>
            <a:xfrm>
              <a:off x="4013201" y="1689100"/>
              <a:ext cx="4968240" cy="2070100"/>
            </a:xfrm>
            <a:prstGeom prst="roundRect">
              <a:avLst>
                <a:gd name="adj" fmla="val 11146"/>
              </a:avLst>
            </a:prstGeom>
          </p:spPr>
        </p:pic>
        <p:sp>
          <p:nvSpPr>
            <p:cNvPr id="10" name="Rectangle 9"/>
            <p:cNvSpPr/>
            <p:nvPr/>
          </p:nvSpPr>
          <p:spPr>
            <a:xfrm>
              <a:off x="4343400" y="1689100"/>
              <a:ext cx="1193800" cy="406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7594600" y="1689100"/>
              <a:ext cx="1193800" cy="2921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8726138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64771" y="1255487"/>
            <a:ext cx="4293116" cy="2579914"/>
          </a:xfrm>
          <a:prstGeom prst="rect">
            <a:avLst/>
          </a:prstGeom>
        </p:spPr>
      </p:pic>
      <p:sp>
        <p:nvSpPr>
          <p:cNvPr id="9" name="Text Box 52"/>
          <p:cNvSpPr txBox="1">
            <a:spLocks noChangeArrowheads="1"/>
          </p:cNvSpPr>
          <p:nvPr/>
        </p:nvSpPr>
        <p:spPr bwMode="gray">
          <a:xfrm>
            <a:off x="321844" y="1016000"/>
            <a:ext cx="3996155" cy="2492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defTabSz="801688" eaLnBrk="0" hangingPunct="0">
              <a:defRPr sz="2400">
                <a:solidFill>
                  <a:schemeClr val="tx1"/>
                </a:solidFill>
                <a:latin typeface="Arial" charset="0"/>
                <a:ea typeface="ＭＳ Ｐゴシック" charset="0"/>
                <a:cs typeface="ＭＳ Ｐゴシック" charset="0"/>
              </a:defRPr>
            </a:lvl1pPr>
            <a:lvl2pPr marL="742950" indent="-285750" defTabSz="801688" eaLnBrk="0" hangingPunct="0">
              <a:defRPr sz="2400">
                <a:solidFill>
                  <a:schemeClr val="tx1"/>
                </a:solidFill>
                <a:latin typeface="Arial" charset="0"/>
                <a:ea typeface="ＭＳ Ｐゴシック" charset="0"/>
              </a:defRPr>
            </a:lvl2pPr>
            <a:lvl3pPr marL="1143000" indent="-228600" defTabSz="801688" eaLnBrk="0" hangingPunct="0">
              <a:defRPr sz="2400">
                <a:solidFill>
                  <a:schemeClr val="tx1"/>
                </a:solidFill>
                <a:latin typeface="Arial" charset="0"/>
                <a:ea typeface="ＭＳ Ｐゴシック" charset="0"/>
              </a:defRPr>
            </a:lvl3pPr>
            <a:lvl4pPr marL="1600200" indent="-228600" defTabSz="801688" eaLnBrk="0" hangingPunct="0">
              <a:defRPr sz="2400">
                <a:solidFill>
                  <a:schemeClr val="tx1"/>
                </a:solidFill>
                <a:latin typeface="Arial" charset="0"/>
                <a:ea typeface="ＭＳ Ｐゴシック" charset="0"/>
              </a:defRPr>
            </a:lvl4pPr>
            <a:lvl5pPr marL="2057400" indent="-228600" defTabSz="801688" eaLnBrk="0" hangingPunct="0">
              <a:defRPr sz="2400">
                <a:solidFill>
                  <a:schemeClr val="tx1"/>
                </a:solidFill>
                <a:latin typeface="Arial" charset="0"/>
                <a:ea typeface="ＭＳ Ｐゴシック" charset="0"/>
              </a:defRPr>
            </a:lvl5pPr>
            <a:lvl6pPr marL="2514600" indent="-228600" defTabSz="8016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8016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8016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801688" eaLnBrk="0" fontAlgn="base" hangingPunct="0">
              <a:spcBef>
                <a:spcPct val="0"/>
              </a:spcBef>
              <a:spcAft>
                <a:spcPct val="0"/>
              </a:spcAft>
              <a:defRPr sz="2400">
                <a:solidFill>
                  <a:schemeClr val="tx1"/>
                </a:solidFill>
                <a:latin typeface="Arial" charset="0"/>
                <a:ea typeface="ＭＳ Ｐゴシック" charset="0"/>
              </a:defRPr>
            </a:lvl9pPr>
          </a:lstStyle>
          <a:p>
            <a:r>
              <a:rPr lang="en-US" b="1" dirty="0" smtClean="0">
                <a:solidFill>
                  <a:schemeClr val="bg1"/>
                </a:solidFill>
                <a:latin typeface="Segoe UI" panose="020B0502040204020203" pitchFamily="34" charset="0"/>
                <a:cs typeface="Segoe UI" panose="020B0502040204020203" pitchFamily="34" charset="0"/>
              </a:rPr>
              <a:t>Challenge</a:t>
            </a:r>
            <a:endParaRPr lang="en-US" sz="1200" dirty="0">
              <a:solidFill>
                <a:schemeClr val="bg1"/>
              </a:solidFill>
              <a:latin typeface="Segoe UI" panose="020B0502040204020203" pitchFamily="34" charset="0"/>
              <a:cs typeface="Segoe UI" panose="020B0502040204020203" pitchFamily="34" charset="0"/>
            </a:endParaRPr>
          </a:p>
          <a:p>
            <a:pPr marL="285713" indent="-285713">
              <a:buFont typeface="Arial"/>
              <a:buChar char="•"/>
            </a:pPr>
            <a:r>
              <a:rPr lang="en-US" sz="2000" dirty="0">
                <a:solidFill>
                  <a:schemeClr val="bg1"/>
                </a:solidFill>
                <a:latin typeface="Segoe UI" panose="020B0502040204020203" pitchFamily="34" charset="0"/>
                <a:cs typeface="Segoe UI" panose="020B0502040204020203" pitchFamily="34" charset="0"/>
              </a:rPr>
              <a:t>U</a:t>
            </a:r>
            <a:r>
              <a:rPr lang="en-US" sz="2000" dirty="0" smtClean="0">
                <a:solidFill>
                  <a:schemeClr val="bg1"/>
                </a:solidFill>
                <a:latin typeface="Segoe UI" panose="020B0502040204020203" pitchFamily="34" charset="0"/>
                <a:cs typeface="Segoe UI" panose="020B0502040204020203" pitchFamily="34" charset="0"/>
              </a:rPr>
              <a:t>nable </a:t>
            </a:r>
            <a:r>
              <a:rPr lang="en-US" sz="2000" dirty="0">
                <a:solidFill>
                  <a:schemeClr val="bg1"/>
                </a:solidFill>
                <a:latin typeface="Segoe UI" panose="020B0502040204020203" pitchFamily="34" charset="0"/>
                <a:cs typeface="Segoe UI" panose="020B0502040204020203" pitchFamily="34" charset="0"/>
              </a:rPr>
              <a:t>to deliver features on all platforms simultaneously because of multiple, platform-specific code bases</a:t>
            </a:r>
          </a:p>
          <a:p>
            <a:pPr marL="285713" indent="-285713">
              <a:buFont typeface="Arial"/>
              <a:buChar char="•"/>
            </a:pPr>
            <a:endParaRPr lang="en-US" sz="1200" dirty="0">
              <a:solidFill>
                <a:schemeClr val="bg1"/>
              </a:solidFill>
              <a:latin typeface="Segoe UI" panose="020B0502040204020203" pitchFamily="34" charset="0"/>
              <a:cs typeface="Segoe UI" panose="020B0502040204020203" pitchFamily="34" charset="0"/>
            </a:endParaRPr>
          </a:p>
          <a:p>
            <a:pPr marL="285713" indent="-285713">
              <a:buFont typeface="Arial"/>
              <a:buChar char="•"/>
            </a:pPr>
            <a:r>
              <a:rPr lang="en-US" sz="2000" dirty="0">
                <a:solidFill>
                  <a:schemeClr val="bg1"/>
                </a:solidFill>
                <a:latin typeface="Segoe UI" panose="020B0502040204020203" pitchFamily="34" charset="0"/>
                <a:cs typeface="Segoe UI" panose="020B0502040204020203" pitchFamily="34" charset="0"/>
              </a:rPr>
              <a:t>High costs to development and maintain apps</a:t>
            </a:r>
            <a:endParaRPr lang="en-US" sz="1600" dirty="0">
              <a:solidFill>
                <a:srgbClr val="FFFFFF"/>
              </a:solidFill>
              <a:latin typeface="Segoe UI" panose="020B0502040204020203" pitchFamily="34" charset="0"/>
              <a:cs typeface="Segoe UI" panose="020B0502040204020203" pitchFamily="34" charset="0"/>
            </a:endParaRPr>
          </a:p>
        </p:txBody>
      </p:sp>
      <p:sp>
        <p:nvSpPr>
          <p:cNvPr id="5" name="Rectangle 4"/>
          <p:cNvSpPr/>
          <p:nvPr/>
        </p:nvSpPr>
        <p:spPr>
          <a:xfrm>
            <a:off x="0" y="0"/>
            <a:ext cx="9144000" cy="914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91428" tIns="45714" rIns="91428" bIns="45714" rtlCol="0" anchor="ctr"/>
          <a:lstStyle/>
          <a:p>
            <a:pPr algn="ctr"/>
            <a:endParaRPr lang="en-US"/>
          </a:p>
        </p:txBody>
      </p:sp>
      <p:sp>
        <p:nvSpPr>
          <p:cNvPr id="6" name="Title 1"/>
          <p:cNvSpPr txBox="1">
            <a:spLocks/>
          </p:cNvSpPr>
          <p:nvPr/>
        </p:nvSpPr>
        <p:spPr bwMode="auto">
          <a:xfrm>
            <a:off x="12700" y="239713"/>
            <a:ext cx="8229600" cy="533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lvl1pPr algn="ctr" defTabSz="457200" rtl="0" eaLnBrk="0" fontAlgn="base" hangingPunct="0">
              <a:spcBef>
                <a:spcPct val="0"/>
              </a:spcBef>
              <a:spcAft>
                <a:spcPct val="0"/>
              </a:spcAft>
              <a:defRPr sz="3200" kern="1200" cap="none">
                <a:solidFill>
                  <a:schemeClr val="bg1"/>
                </a:solidFill>
                <a:latin typeface="Source Sans Pro Black"/>
                <a:ea typeface="ＭＳ Ｐゴシック" charset="0"/>
                <a:cs typeface="ＭＳ Ｐゴシック" charset="0"/>
              </a:defRPr>
            </a:lvl1pPr>
            <a:lvl2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2pPr>
            <a:lvl3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3pPr>
            <a:lvl4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4pPr>
            <a:lvl5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5pPr>
            <a:lvl6pPr marL="4572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6pPr>
            <a:lvl7pPr marL="9144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7pPr>
            <a:lvl8pPr marL="13716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8pPr>
            <a:lvl9pPr marL="18288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9pPr>
          </a:lstStyle>
          <a:p>
            <a:pPr algn="l" eaLnBrk="1" hangingPunct="1"/>
            <a:r>
              <a:rPr lang="en-US" sz="2400" b="1" dirty="0">
                <a:solidFill>
                  <a:schemeClr val="tx1"/>
                </a:solidFill>
                <a:latin typeface="Segoe UI" panose="020B0502040204020203" pitchFamily="34" charset="0"/>
                <a:cs typeface="Segoe UI" panose="020B0502040204020203" pitchFamily="34" charset="0"/>
              </a:rPr>
              <a:t>Sharing 50,000 lines of code</a:t>
            </a:r>
          </a:p>
        </p:txBody>
      </p:sp>
      <p:pic>
        <p:nvPicPr>
          <p:cNvPr id="7" name="Picture 6" descr="rdio_logo_-_Google_Search.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2700" y="109812"/>
            <a:ext cx="1485900" cy="572409"/>
          </a:xfrm>
          <a:prstGeom prst="rect">
            <a:avLst/>
          </a:prstGeom>
        </p:spPr>
      </p:pic>
      <p:sp>
        <p:nvSpPr>
          <p:cNvPr id="8" name="Text Box 52"/>
          <p:cNvSpPr txBox="1">
            <a:spLocks noChangeArrowheads="1"/>
          </p:cNvSpPr>
          <p:nvPr/>
        </p:nvSpPr>
        <p:spPr bwMode="gray">
          <a:xfrm>
            <a:off x="321844" y="3520382"/>
            <a:ext cx="8822156" cy="1631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defTabSz="801688" eaLnBrk="0" hangingPunct="0">
              <a:defRPr sz="2400">
                <a:solidFill>
                  <a:schemeClr val="tx1"/>
                </a:solidFill>
                <a:latin typeface="Arial" charset="0"/>
                <a:ea typeface="ＭＳ Ｐゴシック" charset="0"/>
                <a:cs typeface="ＭＳ Ｐゴシック" charset="0"/>
              </a:defRPr>
            </a:lvl1pPr>
            <a:lvl2pPr marL="742950" indent="-285750" defTabSz="801688" eaLnBrk="0" hangingPunct="0">
              <a:defRPr sz="2400">
                <a:solidFill>
                  <a:schemeClr val="tx1"/>
                </a:solidFill>
                <a:latin typeface="Arial" charset="0"/>
                <a:ea typeface="ＭＳ Ｐゴシック" charset="0"/>
              </a:defRPr>
            </a:lvl2pPr>
            <a:lvl3pPr marL="1143000" indent="-228600" defTabSz="801688" eaLnBrk="0" hangingPunct="0">
              <a:defRPr sz="2400">
                <a:solidFill>
                  <a:schemeClr val="tx1"/>
                </a:solidFill>
                <a:latin typeface="Arial" charset="0"/>
                <a:ea typeface="ＭＳ Ｐゴシック" charset="0"/>
              </a:defRPr>
            </a:lvl3pPr>
            <a:lvl4pPr marL="1600200" indent="-228600" defTabSz="801688" eaLnBrk="0" hangingPunct="0">
              <a:defRPr sz="2400">
                <a:solidFill>
                  <a:schemeClr val="tx1"/>
                </a:solidFill>
                <a:latin typeface="Arial" charset="0"/>
                <a:ea typeface="ＭＳ Ｐゴシック" charset="0"/>
              </a:defRPr>
            </a:lvl4pPr>
            <a:lvl5pPr marL="2057400" indent="-228600" defTabSz="801688" eaLnBrk="0" hangingPunct="0">
              <a:defRPr sz="2400">
                <a:solidFill>
                  <a:schemeClr val="tx1"/>
                </a:solidFill>
                <a:latin typeface="Arial" charset="0"/>
                <a:ea typeface="ＭＳ Ｐゴシック" charset="0"/>
              </a:defRPr>
            </a:lvl5pPr>
            <a:lvl6pPr marL="2514600" indent="-228600" defTabSz="8016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8016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8016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801688" eaLnBrk="0" fontAlgn="base" hangingPunct="0">
              <a:spcBef>
                <a:spcPct val="0"/>
              </a:spcBef>
              <a:spcAft>
                <a:spcPct val="0"/>
              </a:spcAft>
              <a:defRPr sz="2400">
                <a:solidFill>
                  <a:schemeClr val="tx1"/>
                </a:solidFill>
                <a:latin typeface="Arial" charset="0"/>
                <a:ea typeface="ＭＳ Ｐゴシック" charset="0"/>
              </a:defRPr>
            </a:lvl9pPr>
          </a:lstStyle>
          <a:p>
            <a:endParaRPr lang="en-US" sz="1600" dirty="0">
              <a:solidFill>
                <a:schemeClr val="bg1"/>
              </a:solidFill>
              <a:latin typeface="Segoe UI" panose="020B0502040204020203" pitchFamily="34" charset="0"/>
              <a:cs typeface="Segoe UI" panose="020B0502040204020203" pitchFamily="34" charset="0"/>
            </a:endParaRPr>
          </a:p>
          <a:p>
            <a:r>
              <a:rPr lang="en-US" b="1" dirty="0" smtClean="0">
                <a:solidFill>
                  <a:schemeClr val="bg1"/>
                </a:solidFill>
                <a:latin typeface="Segoe UI" panose="020B0502040204020203" pitchFamily="34" charset="0"/>
                <a:cs typeface="Segoe UI" panose="020B0502040204020203" pitchFamily="34" charset="0"/>
              </a:rPr>
              <a:t>Results</a:t>
            </a:r>
            <a:endParaRPr lang="en-US" sz="1600" dirty="0">
              <a:solidFill>
                <a:srgbClr val="FFFFFF"/>
              </a:solidFill>
              <a:latin typeface="Segoe UI" panose="020B0502040204020203" pitchFamily="34" charset="0"/>
              <a:cs typeface="Segoe UI" panose="020B0502040204020203" pitchFamily="34" charset="0"/>
            </a:endParaRPr>
          </a:p>
          <a:p>
            <a:pPr marL="285713" indent="-285713">
              <a:buFont typeface="Arial"/>
              <a:buChar char="•"/>
            </a:pPr>
            <a:r>
              <a:rPr lang="en-US" sz="2000" dirty="0">
                <a:solidFill>
                  <a:srgbClr val="FFFFFF"/>
                </a:solidFill>
                <a:latin typeface="Segoe UI" panose="020B0502040204020203" pitchFamily="34" charset="0"/>
                <a:cs typeface="Segoe UI" panose="020B0502040204020203" pitchFamily="34" charset="0"/>
              </a:rPr>
              <a:t>Using Xamarin, </a:t>
            </a:r>
            <a:r>
              <a:rPr lang="en-US" sz="2000" dirty="0" err="1">
                <a:solidFill>
                  <a:srgbClr val="FFFFFF"/>
                </a:solidFill>
                <a:latin typeface="Segoe UI" panose="020B0502040204020203" pitchFamily="34" charset="0"/>
                <a:cs typeface="Segoe UI" panose="020B0502040204020203" pitchFamily="34" charset="0"/>
              </a:rPr>
              <a:t>Rdio</a:t>
            </a:r>
            <a:r>
              <a:rPr lang="en-US" sz="2000" dirty="0">
                <a:solidFill>
                  <a:srgbClr val="FFFFFF"/>
                </a:solidFill>
                <a:latin typeface="Segoe UI" panose="020B0502040204020203" pitchFamily="34" charset="0"/>
                <a:cs typeface="Segoe UI" panose="020B0502040204020203" pitchFamily="34" charset="0"/>
              </a:rPr>
              <a:t> now </a:t>
            </a:r>
            <a:r>
              <a:rPr lang="en-US" sz="2000" b="1" dirty="0">
                <a:solidFill>
                  <a:srgbClr val="FFFFFF"/>
                </a:solidFill>
                <a:latin typeface="Segoe UI" panose="020B0502040204020203" pitchFamily="34" charset="0"/>
                <a:cs typeface="Segoe UI" panose="020B0502040204020203" pitchFamily="34" charset="0"/>
              </a:rPr>
              <a:t>shares over 50,000 lines of C# </a:t>
            </a:r>
            <a:r>
              <a:rPr lang="en-US" sz="2000" dirty="0">
                <a:solidFill>
                  <a:srgbClr val="FFFFFF"/>
                </a:solidFill>
                <a:latin typeface="Segoe UI" panose="020B0502040204020203" pitchFamily="34" charset="0"/>
                <a:cs typeface="Segoe UI" panose="020B0502040204020203" pitchFamily="34" charset="0"/>
              </a:rPr>
              <a:t>across iOS, Android, and Windows, enabling them to focus on feature-parity and user experience</a:t>
            </a:r>
            <a:r>
              <a:rPr lang="en-US" sz="1600" dirty="0">
                <a:solidFill>
                  <a:srgbClr val="FFFFFF"/>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0256319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Box 52"/>
          <p:cNvSpPr txBox="1">
            <a:spLocks noChangeArrowheads="1"/>
          </p:cNvSpPr>
          <p:nvPr/>
        </p:nvSpPr>
        <p:spPr bwMode="gray">
          <a:xfrm>
            <a:off x="2692402" y="1847815"/>
            <a:ext cx="5803899" cy="203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a:spAutoFit/>
          </a:bodyPr>
          <a:lstStyle>
            <a:lvl1pPr defTabSz="801688" eaLnBrk="0" hangingPunct="0">
              <a:defRPr sz="2400">
                <a:solidFill>
                  <a:schemeClr val="tx1"/>
                </a:solidFill>
                <a:latin typeface="Arial" charset="0"/>
                <a:ea typeface="ＭＳ Ｐゴシック" charset="0"/>
                <a:cs typeface="ＭＳ Ｐゴシック" charset="0"/>
              </a:defRPr>
            </a:lvl1pPr>
            <a:lvl2pPr marL="742950" indent="-285750" defTabSz="801688" eaLnBrk="0" hangingPunct="0">
              <a:defRPr sz="2400">
                <a:solidFill>
                  <a:schemeClr val="tx1"/>
                </a:solidFill>
                <a:latin typeface="Arial" charset="0"/>
                <a:ea typeface="ＭＳ Ｐゴシック" charset="0"/>
              </a:defRPr>
            </a:lvl2pPr>
            <a:lvl3pPr marL="1143000" indent="-228600" defTabSz="801688" eaLnBrk="0" hangingPunct="0">
              <a:defRPr sz="2400">
                <a:solidFill>
                  <a:schemeClr val="tx1"/>
                </a:solidFill>
                <a:latin typeface="Arial" charset="0"/>
                <a:ea typeface="ＭＳ Ｐゴシック" charset="0"/>
              </a:defRPr>
            </a:lvl3pPr>
            <a:lvl4pPr marL="1600200" indent="-228600" defTabSz="801688" eaLnBrk="0" hangingPunct="0">
              <a:defRPr sz="2400">
                <a:solidFill>
                  <a:schemeClr val="tx1"/>
                </a:solidFill>
                <a:latin typeface="Arial" charset="0"/>
                <a:ea typeface="ＭＳ Ｐゴシック" charset="0"/>
              </a:defRPr>
            </a:lvl4pPr>
            <a:lvl5pPr marL="2057400" indent="-228600" defTabSz="801688" eaLnBrk="0" hangingPunct="0">
              <a:defRPr sz="2400">
                <a:solidFill>
                  <a:schemeClr val="tx1"/>
                </a:solidFill>
                <a:latin typeface="Arial" charset="0"/>
                <a:ea typeface="ＭＳ Ｐゴシック" charset="0"/>
              </a:defRPr>
            </a:lvl5pPr>
            <a:lvl6pPr marL="2514600" indent="-228600" defTabSz="8016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8016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8016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801688" eaLnBrk="0" fontAlgn="base" hangingPunct="0">
              <a:spcBef>
                <a:spcPct val="0"/>
              </a:spcBef>
              <a:spcAft>
                <a:spcPct val="0"/>
              </a:spcAft>
              <a:defRPr sz="2400">
                <a:solidFill>
                  <a:schemeClr val="tx1"/>
                </a:solidFill>
                <a:latin typeface="Arial" charset="0"/>
                <a:ea typeface="ＭＳ Ｐゴシック" charset="0"/>
              </a:defRPr>
            </a:lvl9pPr>
          </a:lstStyle>
          <a:p>
            <a:pPr>
              <a:lnSpc>
                <a:spcPct val="120000"/>
              </a:lnSpc>
            </a:pPr>
            <a:r>
              <a:rPr lang="en-US" sz="1800" dirty="0">
                <a:solidFill>
                  <a:srgbClr val="FFFFFF"/>
                </a:solidFill>
                <a:latin typeface="Segoe UI" panose="020B0502040204020203" pitchFamily="34" charset="0"/>
                <a:cs typeface="Segoe UI" panose="020B0502040204020203" pitchFamily="34" charset="0"/>
              </a:rPr>
              <a:t>“Xamarin offers the best of all worlds.  We deliver high performance, native apps that, until Xamarin, were only possible with Objective-C and Java. Sharing over 50,000 lines of code across platforms gives us more time to </a:t>
            </a:r>
            <a:r>
              <a:rPr lang="en-US" sz="1800" dirty="0" smtClean="0">
                <a:solidFill>
                  <a:srgbClr val="FFFFFF"/>
                </a:solidFill>
                <a:latin typeface="Segoe UI" panose="020B0502040204020203" pitchFamily="34" charset="0"/>
                <a:cs typeface="Segoe UI" panose="020B0502040204020203" pitchFamily="34" charset="0"/>
              </a:rPr>
              <a:t/>
            </a:r>
            <a:br>
              <a:rPr lang="en-US" sz="1800" dirty="0" smtClean="0">
                <a:solidFill>
                  <a:srgbClr val="FFFFFF"/>
                </a:solidFill>
                <a:latin typeface="Segoe UI" panose="020B0502040204020203" pitchFamily="34" charset="0"/>
                <a:cs typeface="Segoe UI" panose="020B0502040204020203" pitchFamily="34" charset="0"/>
              </a:rPr>
            </a:br>
            <a:r>
              <a:rPr lang="en-US" sz="1800" dirty="0" smtClean="0">
                <a:solidFill>
                  <a:srgbClr val="FFFFFF"/>
                </a:solidFill>
                <a:latin typeface="Segoe UI" panose="020B0502040204020203" pitchFamily="34" charset="0"/>
                <a:cs typeface="Segoe UI" panose="020B0502040204020203" pitchFamily="34" charset="0"/>
              </a:rPr>
              <a:t>spend </a:t>
            </a:r>
            <a:r>
              <a:rPr lang="en-US" sz="1800" dirty="0">
                <a:solidFill>
                  <a:srgbClr val="FFFFFF"/>
                </a:solidFill>
                <a:latin typeface="Segoe UI" panose="020B0502040204020203" pitchFamily="34" charset="0"/>
                <a:cs typeface="Segoe UI" panose="020B0502040204020203" pitchFamily="34" charset="0"/>
              </a:rPr>
              <a:t>on great user experiences.”</a:t>
            </a:r>
          </a:p>
          <a:p>
            <a:endParaRPr lang="en-US" sz="1800" dirty="0">
              <a:solidFill>
                <a:srgbClr val="FFFFFF"/>
              </a:solidFill>
              <a:latin typeface="Segoe UI" panose="020B0502040204020203" pitchFamily="34" charset="0"/>
              <a:cs typeface="Segoe UI" panose="020B0502040204020203" pitchFamily="34" charset="0"/>
            </a:endParaRPr>
          </a:p>
        </p:txBody>
      </p:sp>
      <p:sp>
        <p:nvSpPr>
          <p:cNvPr id="5" name="TextBox 4"/>
          <p:cNvSpPr txBox="1"/>
          <p:nvPr/>
        </p:nvSpPr>
        <p:spPr>
          <a:xfrm>
            <a:off x="4927601" y="3502108"/>
            <a:ext cx="3378200" cy="646319"/>
          </a:xfrm>
          <a:prstGeom prst="rect">
            <a:avLst/>
          </a:prstGeom>
          <a:noFill/>
        </p:spPr>
        <p:txBody>
          <a:bodyPr wrap="square" lIns="91428" tIns="45714" rIns="91428" bIns="45714" rtlCol="0">
            <a:spAutoFit/>
          </a:bodyPr>
          <a:lstStyle/>
          <a:p>
            <a:pPr algn="r"/>
            <a:r>
              <a:rPr lang="en-US" b="1" dirty="0" smtClean="0">
                <a:solidFill>
                  <a:srgbClr val="FFFFFF"/>
                </a:solidFill>
                <a:latin typeface="Source Sans Pro"/>
                <a:cs typeface="Source Sans Pro"/>
              </a:rPr>
              <a:t>Matt Crocker</a:t>
            </a:r>
          </a:p>
          <a:p>
            <a:pPr algn="r"/>
            <a:r>
              <a:rPr lang="en-US" dirty="0" smtClean="0">
                <a:solidFill>
                  <a:srgbClr val="FFFFFF"/>
                </a:solidFill>
                <a:latin typeface="Source Sans Pro"/>
                <a:cs typeface="Source Sans Pro"/>
              </a:rPr>
              <a:t>Director of Client Engineering</a:t>
            </a:r>
          </a:p>
        </p:txBody>
      </p:sp>
      <p:pic>
        <p:nvPicPr>
          <p:cNvPr id="2" name="Picture 1" descr="Screen Shot 2013-04-25 at 1.19.49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87401" y="2108201"/>
            <a:ext cx="1466698" cy="1384300"/>
          </a:xfrm>
          <a:prstGeom prst="ellipse">
            <a:avLst/>
          </a:prstGeom>
          <a:ln>
            <a:solidFill>
              <a:schemeClr val="bg1"/>
            </a:solidFill>
          </a:ln>
        </p:spPr>
      </p:pic>
      <p:sp>
        <p:nvSpPr>
          <p:cNvPr id="10" name="Rectangle 9"/>
          <p:cNvSpPr/>
          <p:nvPr/>
        </p:nvSpPr>
        <p:spPr>
          <a:xfrm>
            <a:off x="0" y="0"/>
            <a:ext cx="9144000" cy="914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91428" tIns="45714" rIns="91428" bIns="45714" rtlCol="0" anchor="ctr"/>
          <a:lstStyle/>
          <a:p>
            <a:pPr algn="ctr"/>
            <a:endParaRPr lang="en-US"/>
          </a:p>
        </p:txBody>
      </p:sp>
      <p:sp>
        <p:nvSpPr>
          <p:cNvPr id="11" name="Title 1"/>
          <p:cNvSpPr txBox="1">
            <a:spLocks/>
          </p:cNvSpPr>
          <p:nvPr/>
        </p:nvSpPr>
        <p:spPr bwMode="auto">
          <a:xfrm>
            <a:off x="12700" y="239713"/>
            <a:ext cx="8229600" cy="533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lvl1pPr algn="ctr" defTabSz="457200" rtl="0" eaLnBrk="0" fontAlgn="base" hangingPunct="0">
              <a:spcBef>
                <a:spcPct val="0"/>
              </a:spcBef>
              <a:spcAft>
                <a:spcPct val="0"/>
              </a:spcAft>
              <a:defRPr sz="3200" kern="1200" cap="none">
                <a:solidFill>
                  <a:schemeClr val="bg1"/>
                </a:solidFill>
                <a:latin typeface="Source Sans Pro Black"/>
                <a:ea typeface="ＭＳ Ｐゴシック" charset="0"/>
                <a:cs typeface="ＭＳ Ｐゴシック" charset="0"/>
              </a:defRPr>
            </a:lvl1pPr>
            <a:lvl2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2pPr>
            <a:lvl3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3pPr>
            <a:lvl4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4pPr>
            <a:lvl5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5pPr>
            <a:lvl6pPr marL="4572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6pPr>
            <a:lvl7pPr marL="9144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7pPr>
            <a:lvl8pPr marL="13716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8pPr>
            <a:lvl9pPr marL="18288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9pPr>
          </a:lstStyle>
          <a:p>
            <a:pPr algn="l" eaLnBrk="1" hangingPunct="1"/>
            <a:r>
              <a:rPr lang="en-US" sz="2400" b="1" dirty="0">
                <a:solidFill>
                  <a:schemeClr val="tx1"/>
                </a:solidFill>
                <a:latin typeface="Segoe UI" panose="020B0502040204020203" pitchFamily="34" charset="0"/>
                <a:cs typeface="Segoe UI" panose="020B0502040204020203" pitchFamily="34" charset="0"/>
              </a:rPr>
              <a:t>Sharing 50,000 lines of code</a:t>
            </a:r>
          </a:p>
        </p:txBody>
      </p:sp>
      <p:pic>
        <p:nvPicPr>
          <p:cNvPr id="12" name="Picture 11" descr="rdio_logo_-_Google_Search.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2700" y="109812"/>
            <a:ext cx="1485900" cy="572409"/>
          </a:xfrm>
          <a:prstGeom prst="rect">
            <a:avLst/>
          </a:prstGeom>
        </p:spPr>
      </p:pic>
    </p:spTree>
    <p:extLst>
      <p:ext uri="{BB962C8B-B14F-4D97-AF65-F5344CB8AC3E}">
        <p14:creationId xmlns:p14="http://schemas.microsoft.com/office/powerpoint/2010/main" val="14184306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8"/>
          <p:cNvSpPr>
            <a:spLocks noChangeArrowheads="1"/>
          </p:cNvSpPr>
          <p:nvPr/>
        </p:nvSpPr>
        <p:spPr bwMode="gray">
          <a:xfrm>
            <a:off x="5527675" y="1207439"/>
            <a:ext cx="2367774" cy="432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defTabSz="914400"/>
            <a:endParaRPr lang="de-DE" sz="3200" b="1" dirty="0">
              <a:solidFill>
                <a:srgbClr val="254061"/>
              </a:solidFill>
              <a:latin typeface="Myriad Pro"/>
              <a:cs typeface="Myriad Pro"/>
            </a:endParaRPr>
          </a:p>
        </p:txBody>
      </p:sp>
      <p:sp>
        <p:nvSpPr>
          <p:cNvPr id="32" name="TextBox 31"/>
          <p:cNvSpPr txBox="1"/>
          <p:nvPr/>
        </p:nvSpPr>
        <p:spPr>
          <a:xfrm>
            <a:off x="9363350" y="3057071"/>
            <a:ext cx="184666" cy="369332"/>
          </a:xfrm>
          <a:prstGeom prst="rect">
            <a:avLst/>
          </a:prstGeom>
          <a:noFill/>
        </p:spPr>
        <p:txBody>
          <a:bodyPr wrap="none" rtlCol="0">
            <a:spAutoFit/>
          </a:bodyPr>
          <a:lstStyle/>
          <a:p>
            <a:endParaRPr lang="en-US" dirty="0"/>
          </a:p>
        </p:txBody>
      </p:sp>
      <p:sp>
        <p:nvSpPr>
          <p:cNvPr id="40" name="Text Placeholder 2"/>
          <p:cNvSpPr txBox="1">
            <a:spLocks/>
          </p:cNvSpPr>
          <p:nvPr/>
        </p:nvSpPr>
        <p:spPr>
          <a:xfrm>
            <a:off x="771772" y="4176805"/>
            <a:ext cx="8118229" cy="762086"/>
          </a:xfrm>
          <a:prstGeom prst="rect">
            <a:avLst/>
          </a:prstGeom>
        </p:spPr>
        <p:txBody>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400" baseline="30000" dirty="0" smtClean="0">
              <a:solidFill>
                <a:schemeClr val="bg1"/>
              </a:solidFill>
              <a:latin typeface="Source Sans Pro"/>
              <a:cs typeface="Source Sans Pro"/>
            </a:endParaRPr>
          </a:p>
        </p:txBody>
      </p:sp>
      <p:sp>
        <p:nvSpPr>
          <p:cNvPr id="10" name="Title 1"/>
          <p:cNvSpPr txBox="1">
            <a:spLocks/>
          </p:cNvSpPr>
          <p:nvPr/>
        </p:nvSpPr>
        <p:spPr bwMode="auto">
          <a:xfrm>
            <a:off x="228600" y="1078908"/>
            <a:ext cx="8686800" cy="29856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ctr" defTabSz="457200" rtl="0" eaLnBrk="0" fontAlgn="base" hangingPunct="0">
              <a:spcBef>
                <a:spcPct val="0"/>
              </a:spcBef>
              <a:spcAft>
                <a:spcPct val="0"/>
              </a:spcAft>
              <a:defRPr sz="3200" kern="1200" cap="none">
                <a:solidFill>
                  <a:schemeClr val="bg1"/>
                </a:solidFill>
                <a:latin typeface="Source Sans Pro Black"/>
                <a:ea typeface="ＭＳ Ｐゴシック" charset="0"/>
                <a:cs typeface="ＭＳ Ｐゴシック" charset="0"/>
              </a:defRPr>
            </a:lvl1pPr>
            <a:lvl2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2pPr>
            <a:lvl3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3pPr>
            <a:lvl4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4pPr>
            <a:lvl5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5pPr>
            <a:lvl6pPr marL="4572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6pPr>
            <a:lvl7pPr marL="9144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7pPr>
            <a:lvl8pPr marL="13716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8pPr>
            <a:lvl9pPr marL="18288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9pPr>
          </a:lstStyle>
          <a:p>
            <a:pPr eaLnBrk="1" hangingPunct="1"/>
            <a:r>
              <a:rPr lang="en-US" sz="9000" dirty="0" err="1" smtClean="0">
                <a:latin typeface="Segoe UI" panose="020B0502040204020203" pitchFamily="34" charset="0"/>
                <a:cs typeface="Segoe UI" panose="020B0502040204020203" pitchFamily="34" charset="0"/>
              </a:rPr>
              <a:t>MarketWatch</a:t>
            </a:r>
            <a:endParaRPr lang="en-US" sz="9000" dirty="0" smtClean="0">
              <a:latin typeface="Segoe UI" panose="020B0502040204020203" pitchFamily="34" charset="0"/>
              <a:cs typeface="Segoe UI" panose="020B0502040204020203" pitchFamily="34" charset="0"/>
            </a:endParaRPr>
          </a:p>
          <a:p>
            <a:pPr eaLnBrk="1" hangingPunct="1"/>
            <a:r>
              <a:rPr lang="en-US" sz="9000" dirty="0" smtClean="0">
                <a:latin typeface="Segoe UI" panose="020B0502040204020203" pitchFamily="34" charset="0"/>
                <a:cs typeface="Segoe UI" panose="020B0502040204020203" pitchFamily="34" charset="0"/>
              </a:rPr>
              <a:t>Case Study</a:t>
            </a:r>
            <a:endParaRPr lang="en-US" sz="9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876115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9144000" cy="914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91428" tIns="45714" rIns="91428" bIns="45714" rtlCol="0" anchor="ctr"/>
          <a:lstStyle/>
          <a:p>
            <a:pPr algn="ctr"/>
            <a:endParaRPr lang="en-US"/>
          </a:p>
        </p:txBody>
      </p:sp>
      <p:sp>
        <p:nvSpPr>
          <p:cNvPr id="12289" name="Title 1"/>
          <p:cNvSpPr>
            <a:spLocks noGrp="1"/>
          </p:cNvSpPr>
          <p:nvPr>
            <p:ph type="title"/>
          </p:nvPr>
        </p:nvSpPr>
        <p:spPr bwMode="auto">
          <a:xfrm>
            <a:off x="12700" y="201613"/>
            <a:ext cx="82296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numCol="1" anchor="t" anchorCtr="0" compatLnSpc="1">
            <a:prstTxWarp prst="textNoShape">
              <a:avLst/>
            </a:prstTxWarp>
          </a:bodyPr>
          <a:lstStyle/>
          <a:p>
            <a:pPr algn="l" eaLnBrk="1" hangingPunct="1"/>
            <a:r>
              <a:rPr lang="en-US" sz="2400" b="1" dirty="0">
                <a:solidFill>
                  <a:schemeClr val="tx1"/>
                </a:solidFill>
                <a:latin typeface="Segoe UI" panose="020B0502040204020203" pitchFamily="34" charset="0"/>
                <a:cs typeface="Segoe UI" panose="020B0502040204020203" pitchFamily="34" charset="0"/>
              </a:rPr>
              <a:t>From No Mobile Experience to Quick Success</a:t>
            </a:r>
          </a:p>
        </p:txBody>
      </p:sp>
      <p:sp>
        <p:nvSpPr>
          <p:cNvPr id="5" name="Rectangle 4"/>
          <p:cNvSpPr/>
          <p:nvPr/>
        </p:nvSpPr>
        <p:spPr>
          <a:xfrm>
            <a:off x="337720" y="1148117"/>
            <a:ext cx="8539580" cy="4081117"/>
          </a:xfrm>
          <a:prstGeom prst="rect">
            <a:avLst/>
          </a:prstGeom>
        </p:spPr>
        <p:txBody>
          <a:bodyPr wrap="square" lIns="91428" tIns="45714" rIns="91428" bIns="45714">
            <a:spAutoFit/>
          </a:bodyPr>
          <a:lstStyle/>
          <a:p>
            <a:pPr eaLnBrk="1" hangingPunct="1">
              <a:spcBef>
                <a:spcPct val="20000"/>
              </a:spcBef>
            </a:pPr>
            <a:r>
              <a:rPr lang="en-US" sz="2400" b="1" noProof="1">
                <a:solidFill>
                  <a:schemeClr val="bg1"/>
                </a:solidFill>
                <a:latin typeface="Segoe UI" panose="020B0502040204020203" pitchFamily="34" charset="0"/>
                <a:cs typeface="Segoe UI" panose="020B0502040204020203" pitchFamily="34" charset="0"/>
              </a:rPr>
              <a:t>About Dow Jones MarketWatch</a:t>
            </a:r>
          </a:p>
          <a:p>
            <a:pPr marL="342856" indent="-342856">
              <a:spcBef>
                <a:spcPct val="20000"/>
              </a:spcBef>
              <a:buFont typeface="Arial"/>
              <a:buChar char="•"/>
            </a:pPr>
            <a:r>
              <a:rPr lang="en-US" sz="2000" noProof="1">
                <a:solidFill>
                  <a:schemeClr val="bg1"/>
                </a:solidFill>
                <a:latin typeface="Segoe UI" panose="020B0502040204020203" pitchFamily="34" charset="0"/>
                <a:cs typeface="Segoe UI" panose="020B0502040204020203" pitchFamily="34" charset="0"/>
              </a:rPr>
              <a:t>A Dow Jones property with over</a:t>
            </a:r>
            <a:br>
              <a:rPr lang="en-US" sz="2000" noProof="1">
                <a:solidFill>
                  <a:schemeClr val="bg1"/>
                </a:solidFill>
                <a:latin typeface="Segoe UI" panose="020B0502040204020203" pitchFamily="34" charset="0"/>
                <a:cs typeface="Segoe UI" panose="020B0502040204020203" pitchFamily="34" charset="0"/>
              </a:rPr>
            </a:br>
            <a:r>
              <a:rPr lang="en-US" sz="2000" noProof="1" smtClean="0">
                <a:solidFill>
                  <a:schemeClr val="bg1"/>
                </a:solidFill>
                <a:latin typeface="Segoe UI" panose="020B0502040204020203" pitchFamily="34" charset="0"/>
                <a:cs typeface="Segoe UI" panose="020B0502040204020203" pitchFamily="34" charset="0"/>
              </a:rPr>
              <a:t>16 </a:t>
            </a:r>
            <a:r>
              <a:rPr lang="en-US" sz="2000" noProof="1">
                <a:solidFill>
                  <a:schemeClr val="bg1"/>
                </a:solidFill>
                <a:latin typeface="Segoe UI" panose="020B0502040204020203" pitchFamily="34" charset="0"/>
                <a:cs typeface="Segoe UI" panose="020B0502040204020203" pitchFamily="34" charset="0"/>
              </a:rPr>
              <a:t>million visitors per month</a:t>
            </a:r>
          </a:p>
          <a:p>
            <a:pPr eaLnBrk="1" hangingPunct="1">
              <a:spcBef>
                <a:spcPct val="20000"/>
              </a:spcBef>
            </a:pPr>
            <a:endParaRPr lang="en-US" sz="1200" noProof="1">
              <a:solidFill>
                <a:schemeClr val="bg1"/>
              </a:solidFill>
              <a:latin typeface="Segoe UI" panose="020B0502040204020203" pitchFamily="34" charset="0"/>
              <a:cs typeface="Segoe UI" panose="020B0502040204020203" pitchFamily="34" charset="0"/>
            </a:endParaRPr>
          </a:p>
          <a:p>
            <a:pPr marL="342856" indent="-342856">
              <a:spcBef>
                <a:spcPct val="20000"/>
              </a:spcBef>
              <a:buFont typeface="Arial"/>
              <a:buChar char="•"/>
            </a:pPr>
            <a:r>
              <a:rPr lang="en-US" sz="2000" noProof="1">
                <a:solidFill>
                  <a:schemeClr val="bg1"/>
                </a:solidFill>
                <a:latin typeface="Segoe UI" panose="020B0502040204020203" pitchFamily="34" charset="0"/>
                <a:cs typeface="Segoe UI" panose="020B0502040204020203" pitchFamily="34" charset="0"/>
              </a:rPr>
              <a:t>Leading innovator in business</a:t>
            </a:r>
            <a:br>
              <a:rPr lang="en-US" sz="2000" noProof="1">
                <a:solidFill>
                  <a:schemeClr val="bg1"/>
                </a:solidFill>
                <a:latin typeface="Segoe UI" panose="020B0502040204020203" pitchFamily="34" charset="0"/>
                <a:cs typeface="Segoe UI" panose="020B0502040204020203" pitchFamily="34" charset="0"/>
              </a:rPr>
            </a:br>
            <a:r>
              <a:rPr lang="en-US" sz="2000" noProof="1">
                <a:solidFill>
                  <a:schemeClr val="bg1"/>
                </a:solidFill>
                <a:latin typeface="Segoe UI" panose="020B0502040204020203" pitchFamily="34" charset="0"/>
                <a:cs typeface="Segoe UI" panose="020B0502040204020203" pitchFamily="34" charset="0"/>
              </a:rPr>
              <a:t>news, personal finance, and </a:t>
            </a:r>
            <a:br>
              <a:rPr lang="en-US" sz="2000" noProof="1">
                <a:solidFill>
                  <a:schemeClr val="bg1"/>
                </a:solidFill>
                <a:latin typeface="Segoe UI" panose="020B0502040204020203" pitchFamily="34" charset="0"/>
                <a:cs typeface="Segoe UI" panose="020B0502040204020203" pitchFamily="34" charset="0"/>
              </a:rPr>
            </a:br>
            <a:r>
              <a:rPr lang="en-US" sz="2000" noProof="1">
                <a:solidFill>
                  <a:schemeClr val="bg1"/>
                </a:solidFill>
                <a:latin typeface="Segoe UI" panose="020B0502040204020203" pitchFamily="34" charset="0"/>
                <a:cs typeface="Segoe UI" panose="020B0502040204020203" pitchFamily="34" charset="0"/>
              </a:rPr>
              <a:t>investment tools and </a:t>
            </a:r>
            <a:r>
              <a:rPr lang="en-US" sz="2000" noProof="1" smtClean="0">
                <a:solidFill>
                  <a:schemeClr val="bg1"/>
                </a:solidFill>
                <a:latin typeface="Segoe UI" panose="020B0502040204020203" pitchFamily="34" charset="0"/>
                <a:cs typeface="Segoe UI" panose="020B0502040204020203" pitchFamily="34" charset="0"/>
              </a:rPr>
              <a:t>data</a:t>
            </a:r>
            <a:endParaRPr lang="en-US" sz="2000" noProof="1">
              <a:solidFill>
                <a:schemeClr val="bg1"/>
              </a:solidFill>
              <a:latin typeface="Segoe UI" panose="020B0502040204020203" pitchFamily="34" charset="0"/>
              <a:cs typeface="Segoe UI" panose="020B0502040204020203" pitchFamily="34" charset="0"/>
            </a:endParaRPr>
          </a:p>
          <a:p>
            <a:pPr eaLnBrk="1" hangingPunct="1">
              <a:spcBef>
                <a:spcPct val="20000"/>
              </a:spcBef>
            </a:pPr>
            <a:endParaRPr lang="en-US" sz="1200" noProof="1">
              <a:solidFill>
                <a:schemeClr val="bg1"/>
              </a:solidFill>
              <a:latin typeface="Segoe UI" panose="020B0502040204020203" pitchFamily="34" charset="0"/>
              <a:cs typeface="Segoe UI" panose="020B0502040204020203" pitchFamily="34" charset="0"/>
            </a:endParaRPr>
          </a:p>
          <a:p>
            <a:pPr marL="342856" indent="-342856">
              <a:spcBef>
                <a:spcPct val="20000"/>
              </a:spcBef>
              <a:buFont typeface="Arial"/>
              <a:buChar char="•"/>
            </a:pPr>
            <a:r>
              <a:rPr lang="en-US" sz="2000" noProof="1">
                <a:solidFill>
                  <a:schemeClr val="bg1"/>
                </a:solidFill>
                <a:latin typeface="Segoe UI" panose="020B0502040204020203" pitchFamily="34" charset="0"/>
                <a:cs typeface="Segoe UI" panose="020B0502040204020203" pitchFamily="34" charset="0"/>
              </a:rPr>
              <a:t>Part of the Wall Street Digital</a:t>
            </a:r>
            <a:br>
              <a:rPr lang="en-US" sz="2000" noProof="1">
                <a:solidFill>
                  <a:schemeClr val="bg1"/>
                </a:solidFill>
                <a:latin typeface="Segoe UI" panose="020B0502040204020203" pitchFamily="34" charset="0"/>
                <a:cs typeface="Segoe UI" panose="020B0502040204020203" pitchFamily="34" charset="0"/>
              </a:rPr>
            </a:br>
            <a:r>
              <a:rPr lang="en-US" sz="2000" noProof="1">
                <a:solidFill>
                  <a:schemeClr val="bg1"/>
                </a:solidFill>
                <a:latin typeface="Segoe UI" panose="020B0502040204020203" pitchFamily="34" charset="0"/>
                <a:cs typeface="Segoe UI" panose="020B0502040204020203" pitchFamily="34" charset="0"/>
              </a:rPr>
              <a:t>Network, which includes </a:t>
            </a:r>
            <a:br>
              <a:rPr lang="en-US" sz="2000" noProof="1">
                <a:solidFill>
                  <a:schemeClr val="bg1"/>
                </a:solidFill>
                <a:latin typeface="Segoe UI" panose="020B0502040204020203" pitchFamily="34" charset="0"/>
                <a:cs typeface="Segoe UI" panose="020B0502040204020203" pitchFamily="34" charset="0"/>
              </a:rPr>
            </a:br>
            <a:r>
              <a:rPr lang="en-US" sz="2000" noProof="1">
                <a:solidFill>
                  <a:schemeClr val="bg1"/>
                </a:solidFill>
                <a:latin typeface="Segoe UI" panose="020B0502040204020203" pitchFamily="34" charset="0"/>
                <a:cs typeface="Segoe UI" panose="020B0502040204020203" pitchFamily="34" charset="0"/>
              </a:rPr>
              <a:t>WSJ.com, Barrons.com among</a:t>
            </a:r>
            <a:br>
              <a:rPr lang="en-US" sz="2000" noProof="1">
                <a:solidFill>
                  <a:schemeClr val="bg1"/>
                </a:solidFill>
                <a:latin typeface="Segoe UI" panose="020B0502040204020203" pitchFamily="34" charset="0"/>
                <a:cs typeface="Segoe UI" panose="020B0502040204020203" pitchFamily="34" charset="0"/>
              </a:rPr>
            </a:br>
            <a:r>
              <a:rPr lang="en-US" sz="2000" noProof="1">
                <a:solidFill>
                  <a:schemeClr val="bg1"/>
                </a:solidFill>
                <a:latin typeface="Segoe UI" panose="020B0502040204020203" pitchFamily="34" charset="0"/>
                <a:cs typeface="Segoe UI" panose="020B0502040204020203" pitchFamily="34" charset="0"/>
              </a:rPr>
              <a:t>others</a:t>
            </a:r>
          </a:p>
          <a:p>
            <a:pPr eaLnBrk="1" hangingPunct="1">
              <a:spcBef>
                <a:spcPct val="20000"/>
              </a:spcBef>
            </a:pPr>
            <a:endParaRPr lang="en-US" sz="1200" noProof="1">
              <a:solidFill>
                <a:schemeClr val="bg1"/>
              </a:solidFill>
              <a:latin typeface="Segoe UI" panose="020B0502040204020203" pitchFamily="34" charset="0"/>
              <a:cs typeface="Segoe UI" panose="020B0502040204020203" pitchFamily="34" charset="0"/>
            </a:endParaRPr>
          </a:p>
        </p:txBody>
      </p:sp>
      <p:pic>
        <p:nvPicPr>
          <p:cNvPr id="2" name="Picture 1" descr="download (27).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7032" y="159357"/>
            <a:ext cx="1726968" cy="575656"/>
          </a:xfrm>
          <a:prstGeom prst="rect">
            <a:avLst/>
          </a:prstGeom>
        </p:spPr>
      </p:pic>
      <p:pic>
        <p:nvPicPr>
          <p:cNvPr id="4" name="Picture 3" descr="google+_cove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2978" y="1894849"/>
            <a:ext cx="4105777" cy="2300539"/>
          </a:xfrm>
          <a:prstGeom prst="roundRect">
            <a:avLst/>
          </a:prstGeom>
          <a:ln>
            <a:solidFill>
              <a:schemeClr val="bg1"/>
            </a:solidFill>
          </a:ln>
        </p:spPr>
      </p:pic>
    </p:spTree>
    <p:extLst>
      <p:ext uri="{BB962C8B-B14F-4D97-AF65-F5344CB8AC3E}">
        <p14:creationId xmlns:p14="http://schemas.microsoft.com/office/powerpoint/2010/main" val="167239452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9144000" cy="914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91428" tIns="45714" rIns="91428" bIns="45714" rtlCol="0" anchor="ctr"/>
          <a:lstStyle/>
          <a:p>
            <a:pPr algn="ctr"/>
            <a:endParaRPr lang="en-US"/>
          </a:p>
        </p:txBody>
      </p:sp>
      <p:sp>
        <p:nvSpPr>
          <p:cNvPr id="5" name="Rectangle 4"/>
          <p:cNvSpPr/>
          <p:nvPr/>
        </p:nvSpPr>
        <p:spPr>
          <a:xfrm>
            <a:off x="223421" y="1122717"/>
            <a:ext cx="9504780" cy="4216527"/>
          </a:xfrm>
          <a:prstGeom prst="rect">
            <a:avLst/>
          </a:prstGeom>
        </p:spPr>
        <p:txBody>
          <a:bodyPr wrap="square" lIns="91428" tIns="45714" rIns="91428" bIns="45714">
            <a:spAutoFit/>
          </a:bodyPr>
          <a:lstStyle/>
          <a:p>
            <a:pPr eaLnBrk="1" hangingPunct="1">
              <a:spcBef>
                <a:spcPct val="20000"/>
              </a:spcBef>
            </a:pPr>
            <a:r>
              <a:rPr lang="en-US" sz="2400" b="1" noProof="1">
                <a:solidFill>
                  <a:schemeClr val="bg1"/>
                </a:solidFill>
                <a:latin typeface="Segoe UI" panose="020B0502040204020203" pitchFamily="34" charset="0"/>
                <a:cs typeface="Segoe UI" panose="020B0502040204020203" pitchFamily="34" charset="0"/>
              </a:rPr>
              <a:t>Challenge:  </a:t>
            </a:r>
            <a:endParaRPr lang="en-US" sz="2400" b="1" noProof="1" smtClean="0">
              <a:solidFill>
                <a:schemeClr val="bg1"/>
              </a:solidFill>
              <a:latin typeface="Segoe UI" panose="020B0502040204020203" pitchFamily="34" charset="0"/>
              <a:cs typeface="Segoe UI" panose="020B0502040204020203" pitchFamily="34" charset="0"/>
            </a:endParaRPr>
          </a:p>
          <a:p>
            <a:pPr eaLnBrk="1" hangingPunct="1">
              <a:spcBef>
                <a:spcPct val="20000"/>
              </a:spcBef>
            </a:pPr>
            <a:r>
              <a:rPr lang="en-US" sz="2400" b="1" noProof="1" smtClean="0">
                <a:solidFill>
                  <a:schemeClr val="bg1"/>
                </a:solidFill>
                <a:latin typeface="Segoe UI" panose="020B0502040204020203" pitchFamily="34" charset="0"/>
                <a:cs typeface="Segoe UI" panose="020B0502040204020203" pitchFamily="34" charset="0"/>
              </a:rPr>
              <a:t>Meet </a:t>
            </a:r>
            <a:r>
              <a:rPr lang="en-US" sz="2400" b="1" noProof="1">
                <a:solidFill>
                  <a:schemeClr val="bg1"/>
                </a:solidFill>
                <a:latin typeface="Segoe UI" panose="020B0502040204020203" pitchFamily="34" charset="0"/>
                <a:cs typeface="Segoe UI" panose="020B0502040204020203" pitchFamily="34" charset="0"/>
              </a:rPr>
              <a:t>Skyrocketing Mobile Traffic with a Great App</a:t>
            </a:r>
          </a:p>
          <a:p>
            <a:pPr marL="342856" indent="-342856">
              <a:spcBef>
                <a:spcPct val="20000"/>
              </a:spcBef>
              <a:buFont typeface="Arial"/>
              <a:buChar char="•"/>
            </a:pPr>
            <a:r>
              <a:rPr lang="en-US" sz="2000" noProof="1">
                <a:solidFill>
                  <a:schemeClr val="bg1"/>
                </a:solidFill>
                <a:latin typeface="Segoe UI" panose="020B0502040204020203" pitchFamily="34" charset="0"/>
                <a:cs typeface="Segoe UI" panose="020B0502040204020203" pitchFamily="34" charset="0"/>
              </a:rPr>
              <a:t>MarketWatch’s high-end users making</a:t>
            </a:r>
            <a:br>
              <a:rPr lang="en-US" sz="2000" noProof="1">
                <a:solidFill>
                  <a:schemeClr val="bg1"/>
                </a:solidFill>
                <a:latin typeface="Segoe UI" panose="020B0502040204020203" pitchFamily="34" charset="0"/>
                <a:cs typeface="Segoe UI" panose="020B0502040204020203" pitchFamily="34" charset="0"/>
              </a:rPr>
            </a:br>
            <a:r>
              <a:rPr lang="en-US" sz="2000" noProof="1">
                <a:solidFill>
                  <a:schemeClr val="bg1"/>
                </a:solidFill>
                <a:latin typeface="Segoe UI" panose="020B0502040204020203" pitchFamily="34" charset="0"/>
                <a:cs typeface="Segoe UI" panose="020B0502040204020203" pitchFamily="34" charset="0"/>
              </a:rPr>
              <a:t>critical financial decisions demand </a:t>
            </a:r>
            <a:br>
              <a:rPr lang="en-US" sz="2000" noProof="1">
                <a:solidFill>
                  <a:schemeClr val="bg1"/>
                </a:solidFill>
                <a:latin typeface="Segoe UI" panose="020B0502040204020203" pitchFamily="34" charset="0"/>
                <a:cs typeface="Segoe UI" panose="020B0502040204020203" pitchFamily="34" charset="0"/>
              </a:rPr>
            </a:br>
            <a:r>
              <a:rPr lang="en-US" sz="2000" noProof="1">
                <a:solidFill>
                  <a:schemeClr val="bg1"/>
                </a:solidFill>
                <a:latin typeface="Segoe UI" panose="020B0502040204020203" pitchFamily="34" charset="0"/>
                <a:cs typeface="Segoe UI" panose="020B0502040204020203" pitchFamily="34" charset="0"/>
              </a:rPr>
              <a:t>a fast, easy-to-use app</a:t>
            </a:r>
          </a:p>
          <a:p>
            <a:pPr marL="342856" indent="-342856">
              <a:spcBef>
                <a:spcPct val="20000"/>
              </a:spcBef>
              <a:buFont typeface="Arial"/>
              <a:buChar char="•"/>
            </a:pPr>
            <a:endParaRPr lang="en-US" sz="1200" noProof="1">
              <a:solidFill>
                <a:schemeClr val="bg1"/>
              </a:solidFill>
              <a:latin typeface="Segoe UI" panose="020B0502040204020203" pitchFamily="34" charset="0"/>
              <a:cs typeface="Segoe UI" panose="020B0502040204020203" pitchFamily="34" charset="0"/>
            </a:endParaRPr>
          </a:p>
          <a:p>
            <a:pPr marL="342856" indent="-342856">
              <a:spcBef>
                <a:spcPct val="20000"/>
              </a:spcBef>
              <a:buFont typeface="Arial"/>
              <a:buChar char="•"/>
            </a:pPr>
            <a:r>
              <a:rPr lang="en-US" sz="2000" noProof="1">
                <a:solidFill>
                  <a:schemeClr val="bg1"/>
                </a:solidFill>
                <a:latin typeface="Segoe UI" panose="020B0502040204020203" pitchFamily="34" charset="0"/>
                <a:cs typeface="Segoe UI" panose="020B0502040204020203" pitchFamily="34" charset="0"/>
              </a:rPr>
              <a:t>Web team tasked with building</a:t>
            </a:r>
            <a:br>
              <a:rPr lang="en-US" sz="2000" noProof="1">
                <a:solidFill>
                  <a:schemeClr val="bg1"/>
                </a:solidFill>
                <a:latin typeface="Segoe UI" panose="020B0502040204020203" pitchFamily="34" charset="0"/>
                <a:cs typeface="Segoe UI" panose="020B0502040204020203" pitchFamily="34" charset="0"/>
              </a:rPr>
            </a:br>
            <a:r>
              <a:rPr lang="en-US" sz="2000" noProof="1">
                <a:solidFill>
                  <a:schemeClr val="bg1"/>
                </a:solidFill>
                <a:latin typeface="Segoe UI" panose="020B0502040204020203" pitchFamily="34" charset="0"/>
                <a:cs typeface="Segoe UI" panose="020B0502040204020203" pitchFamily="34" charset="0"/>
              </a:rPr>
              <a:t>mobile app on tight deadlines, but </a:t>
            </a:r>
            <a:br>
              <a:rPr lang="en-US" sz="2000" noProof="1">
                <a:solidFill>
                  <a:schemeClr val="bg1"/>
                </a:solidFill>
                <a:latin typeface="Segoe UI" panose="020B0502040204020203" pitchFamily="34" charset="0"/>
                <a:cs typeface="Segoe UI" panose="020B0502040204020203" pitchFamily="34" charset="0"/>
              </a:rPr>
            </a:br>
            <a:r>
              <a:rPr lang="en-US" sz="2000" noProof="1">
                <a:solidFill>
                  <a:schemeClr val="bg1"/>
                </a:solidFill>
                <a:latin typeface="Segoe UI" panose="020B0502040204020203" pitchFamily="34" charset="0"/>
                <a:cs typeface="Segoe UI" panose="020B0502040204020203" pitchFamily="34" charset="0"/>
              </a:rPr>
              <a:t>with no mobile experience</a:t>
            </a:r>
          </a:p>
          <a:p>
            <a:pPr marL="342856" indent="-342856">
              <a:spcBef>
                <a:spcPct val="20000"/>
              </a:spcBef>
              <a:buFont typeface="Arial"/>
              <a:buChar char="•"/>
            </a:pPr>
            <a:endParaRPr lang="en-US" sz="1200" noProof="1">
              <a:solidFill>
                <a:schemeClr val="bg1"/>
              </a:solidFill>
              <a:latin typeface="Segoe UI" panose="020B0502040204020203" pitchFamily="34" charset="0"/>
              <a:cs typeface="Segoe UI" panose="020B0502040204020203" pitchFamily="34" charset="0"/>
            </a:endParaRPr>
          </a:p>
          <a:p>
            <a:pPr marL="342856" indent="-342856">
              <a:spcBef>
                <a:spcPct val="20000"/>
              </a:spcBef>
              <a:buFont typeface="Arial"/>
              <a:buChar char="•"/>
            </a:pPr>
            <a:r>
              <a:rPr lang="en-US" sz="2000" noProof="1">
                <a:solidFill>
                  <a:schemeClr val="bg1"/>
                </a:solidFill>
                <a:latin typeface="Segoe UI" panose="020B0502040204020203" pitchFamily="34" charset="0"/>
                <a:cs typeface="Segoe UI" panose="020B0502040204020203" pitchFamily="34" charset="0"/>
              </a:rPr>
              <a:t>App is very data-intensive - initial </a:t>
            </a:r>
            <a:br>
              <a:rPr lang="en-US" sz="2000" noProof="1">
                <a:solidFill>
                  <a:schemeClr val="bg1"/>
                </a:solidFill>
                <a:latin typeface="Segoe UI" panose="020B0502040204020203" pitchFamily="34" charset="0"/>
                <a:cs typeface="Segoe UI" panose="020B0502040204020203" pitchFamily="34" charset="0"/>
              </a:rPr>
            </a:br>
            <a:r>
              <a:rPr lang="en-US" sz="2000" noProof="1">
                <a:solidFill>
                  <a:schemeClr val="bg1"/>
                </a:solidFill>
                <a:latin typeface="Segoe UI" panose="020B0502040204020203" pitchFamily="34" charset="0"/>
                <a:cs typeface="Segoe UI" panose="020B0502040204020203" pitchFamily="34" charset="0"/>
              </a:rPr>
              <a:t>attempts with HTML5 couldn’t handle</a:t>
            </a:r>
          </a:p>
          <a:p>
            <a:pPr eaLnBrk="1" hangingPunct="1">
              <a:spcBef>
                <a:spcPct val="20000"/>
              </a:spcBef>
            </a:pPr>
            <a:endParaRPr lang="en-US" sz="1200" noProof="1">
              <a:solidFill>
                <a:schemeClr val="bg1"/>
              </a:solidFill>
              <a:latin typeface="Segoe UI" panose="020B0502040204020203" pitchFamily="34" charset="0"/>
              <a:cs typeface="Segoe UI" panose="020B0502040204020203" pitchFamily="34" charset="0"/>
            </a:endParaRPr>
          </a:p>
        </p:txBody>
      </p:sp>
      <p:sp>
        <p:nvSpPr>
          <p:cNvPr id="9" name="Title 1"/>
          <p:cNvSpPr>
            <a:spLocks noGrp="1"/>
          </p:cNvSpPr>
          <p:nvPr>
            <p:ph type="title"/>
          </p:nvPr>
        </p:nvSpPr>
        <p:spPr bwMode="auto">
          <a:xfrm>
            <a:off x="12700" y="201613"/>
            <a:ext cx="82296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numCol="1" anchor="t" anchorCtr="0" compatLnSpc="1">
            <a:prstTxWarp prst="textNoShape">
              <a:avLst/>
            </a:prstTxWarp>
          </a:bodyPr>
          <a:lstStyle/>
          <a:p>
            <a:pPr algn="l" eaLnBrk="1" hangingPunct="1"/>
            <a:r>
              <a:rPr lang="en-US" sz="2400" b="1" dirty="0">
                <a:solidFill>
                  <a:schemeClr val="tx1"/>
                </a:solidFill>
                <a:latin typeface="Segoe UI" panose="020B0502040204020203" pitchFamily="34" charset="0"/>
                <a:cs typeface="Segoe UI" panose="020B0502040204020203" pitchFamily="34" charset="0"/>
              </a:rPr>
              <a:t>From No Mobile Experience to Quick Success</a:t>
            </a:r>
          </a:p>
        </p:txBody>
      </p:sp>
      <p:pic>
        <p:nvPicPr>
          <p:cNvPr id="8" name="Picture 7" descr="download (27).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7032" y="159357"/>
            <a:ext cx="1726968" cy="575656"/>
          </a:xfrm>
          <a:prstGeom prst="rect">
            <a:avLst/>
          </a:prstGeom>
        </p:spPr>
      </p:pic>
      <p:pic>
        <p:nvPicPr>
          <p:cNvPr id="3" name="Picture 2" descr="MarketWatchHero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5274" y="2263740"/>
            <a:ext cx="3519237" cy="2639428"/>
          </a:xfrm>
          <a:prstGeom prst="roundRect">
            <a:avLst/>
          </a:prstGeom>
        </p:spPr>
      </p:pic>
    </p:spTree>
    <p:extLst>
      <p:ext uri="{BB962C8B-B14F-4D97-AF65-F5344CB8AC3E}">
        <p14:creationId xmlns:p14="http://schemas.microsoft.com/office/powerpoint/2010/main" val="10745423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bwMode="auto">
          <a:xfrm>
            <a:off x="139700" y="74613"/>
            <a:ext cx="90043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numCol="1" anchor="t" anchorCtr="0" compatLnSpc="1">
            <a:prstTxWarp prst="textNoShape">
              <a:avLst/>
            </a:prstTxWarp>
          </a:bodyPr>
          <a:lstStyle/>
          <a:p>
            <a:pPr eaLnBrk="1" hangingPunct="1"/>
            <a:r>
              <a:rPr lang="en-US" sz="4000" b="0" dirty="0" smtClean="0">
                <a:latin typeface="Segoe UI" panose="020B0502040204020203" pitchFamily="34" charset="0"/>
                <a:cs typeface="Segoe UI" panose="020B0502040204020203" pitchFamily="34" charset="0"/>
              </a:rPr>
              <a:t>Write Once, Run Anywhere Approach</a:t>
            </a:r>
            <a:endParaRPr lang="en-US" sz="4000" b="0" dirty="0">
              <a:latin typeface="Segoe UI" panose="020B0502040204020203" pitchFamily="34" charset="0"/>
              <a:cs typeface="Segoe UI" panose="020B0502040204020203" pitchFamily="34" charset="0"/>
            </a:endParaRPr>
          </a:p>
        </p:txBody>
      </p:sp>
      <p:pic>
        <p:nvPicPr>
          <p:cNvPr id="4" name="Picture 3" descr="Blackb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120" y="1012234"/>
            <a:ext cx="2603500" cy="3842933"/>
          </a:xfrm>
          <a:prstGeom prst="rect">
            <a:avLst/>
          </a:prstGeom>
          <a:ln>
            <a:noFill/>
          </a:ln>
          <a:effectLst>
            <a:outerShdw blurRad="190500" algn="tl" rotWithShape="0">
              <a:srgbClr val="000000">
                <a:alpha val="70000"/>
              </a:srgbClr>
            </a:outerShdw>
          </a:effectLst>
        </p:spPr>
      </p:pic>
      <p:sp>
        <p:nvSpPr>
          <p:cNvPr id="7" name="TextBox 6"/>
          <p:cNvSpPr txBox="1"/>
          <p:nvPr/>
        </p:nvSpPr>
        <p:spPr>
          <a:xfrm>
            <a:off x="1127293" y="3178850"/>
            <a:ext cx="1161155" cy="369320"/>
          </a:xfrm>
          <a:prstGeom prst="rect">
            <a:avLst/>
          </a:prstGeom>
          <a:noFill/>
        </p:spPr>
        <p:txBody>
          <a:bodyPr wrap="square" lIns="91428" tIns="45714" rIns="91428" bIns="45714" rtlCol="0">
            <a:spAutoFit/>
          </a:bodyPr>
          <a:lstStyle/>
          <a:p>
            <a:r>
              <a:rPr lang="en-US" dirty="0">
                <a:solidFill>
                  <a:schemeClr val="bg1"/>
                </a:solidFill>
                <a:latin typeface="Segoe UI" panose="020B0502040204020203" pitchFamily="34" charset="0"/>
                <a:cs typeface="Segoe UI" panose="020B0502040204020203" pitchFamily="34" charset="0"/>
              </a:rPr>
              <a:t>Black Box</a:t>
            </a:r>
          </a:p>
        </p:txBody>
      </p:sp>
      <p:sp>
        <p:nvSpPr>
          <p:cNvPr id="5" name="Text Placeholder 2"/>
          <p:cNvSpPr>
            <a:spLocks noGrp="1"/>
          </p:cNvSpPr>
          <p:nvPr>
            <p:ph type="body" sz="quarter" idx="11"/>
          </p:nvPr>
        </p:nvSpPr>
        <p:spPr>
          <a:xfrm>
            <a:off x="3250236" y="1790530"/>
            <a:ext cx="5560073" cy="2286340"/>
          </a:xfrm>
        </p:spPr>
        <p:txBody>
          <a:bodyPr/>
          <a:lstStyle/>
          <a:p>
            <a:r>
              <a:rPr lang="en-US" sz="2400" dirty="0" smtClean="0">
                <a:latin typeface="Segoe UI" panose="020B0502040204020203" pitchFamily="34" charset="0"/>
                <a:cs typeface="Segoe UI" panose="020B0502040204020203" pitchFamily="34" charset="0"/>
              </a:rPr>
              <a:t>Lowest common denominator</a:t>
            </a:r>
          </a:p>
          <a:p>
            <a:r>
              <a:rPr lang="en-US" sz="2400" dirty="0" smtClean="0">
                <a:latin typeface="Segoe UI" panose="020B0502040204020203" pitchFamily="34" charset="0"/>
                <a:cs typeface="Segoe UI" panose="020B0502040204020203" pitchFamily="34" charset="0"/>
              </a:rPr>
              <a:t>Browser fragmentation</a:t>
            </a:r>
          </a:p>
          <a:p>
            <a:r>
              <a:rPr lang="en-US" sz="2400" dirty="0" smtClean="0">
                <a:latin typeface="Segoe UI" panose="020B0502040204020203" pitchFamily="34" charset="0"/>
                <a:cs typeface="Segoe UI" panose="020B0502040204020203" pitchFamily="34" charset="0"/>
              </a:rPr>
              <a:t>Developing &amp; designing for 1 platform, happen to get other platforms</a:t>
            </a:r>
          </a:p>
          <a:p>
            <a:pPr marL="0" indent="0">
              <a:buNone/>
            </a:pPr>
            <a:endParaRPr lang="en-US"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9726462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3419" y="1323810"/>
            <a:ext cx="5618581" cy="3465564"/>
          </a:xfrm>
          <a:prstGeom prst="rect">
            <a:avLst/>
          </a:prstGeom>
        </p:spPr>
        <p:txBody>
          <a:bodyPr wrap="square" lIns="91428" tIns="45714" rIns="91428" bIns="45714">
            <a:spAutoFit/>
          </a:bodyPr>
          <a:lstStyle/>
          <a:p>
            <a:pPr eaLnBrk="1" hangingPunct="1">
              <a:spcBef>
                <a:spcPct val="20000"/>
              </a:spcBef>
            </a:pPr>
            <a:r>
              <a:rPr lang="en-US" sz="2400" b="1" noProof="1">
                <a:solidFill>
                  <a:schemeClr val="bg1"/>
                </a:solidFill>
                <a:latin typeface="Segoe UI" panose="020B0502040204020203" pitchFamily="34" charset="0"/>
                <a:cs typeface="Segoe UI" panose="020B0502040204020203" pitchFamily="34" charset="0"/>
              </a:rPr>
              <a:t>Results:  </a:t>
            </a:r>
          </a:p>
          <a:p>
            <a:pPr marL="342856" indent="-342856">
              <a:spcBef>
                <a:spcPct val="20000"/>
              </a:spcBef>
              <a:buFont typeface="Arial"/>
              <a:buChar char="•"/>
            </a:pPr>
            <a:r>
              <a:rPr lang="en-US" sz="2000" noProof="1">
                <a:solidFill>
                  <a:schemeClr val="bg1"/>
                </a:solidFill>
                <a:latin typeface="Segoe UI" panose="020B0502040204020203" pitchFamily="34" charset="0"/>
                <a:cs typeface="Segoe UI" panose="020B0502040204020203" pitchFamily="34" charset="0"/>
              </a:rPr>
              <a:t>With no mobile experience, team leveraged Visual Studio to create native iOS app in 6 months.  </a:t>
            </a:r>
          </a:p>
          <a:p>
            <a:pPr eaLnBrk="1" hangingPunct="1">
              <a:spcBef>
                <a:spcPct val="20000"/>
              </a:spcBef>
            </a:pPr>
            <a:endParaRPr lang="en-US" sz="1200" noProof="1">
              <a:solidFill>
                <a:schemeClr val="bg1"/>
              </a:solidFill>
              <a:latin typeface="Segoe UI" panose="020B0502040204020203" pitchFamily="34" charset="0"/>
              <a:cs typeface="Segoe UI" panose="020B0502040204020203" pitchFamily="34" charset="0"/>
            </a:endParaRPr>
          </a:p>
          <a:p>
            <a:pPr marL="342856" indent="-342856">
              <a:spcBef>
                <a:spcPct val="20000"/>
              </a:spcBef>
              <a:buFont typeface="Arial"/>
              <a:buChar char="•"/>
            </a:pPr>
            <a:r>
              <a:rPr lang="en-US" sz="2000" noProof="1">
                <a:solidFill>
                  <a:schemeClr val="bg1"/>
                </a:solidFill>
                <a:latin typeface="Segoe UI" panose="020B0502040204020203" pitchFamily="34" charset="0"/>
                <a:cs typeface="Segoe UI" panose="020B0502040204020203" pitchFamily="34" charset="0"/>
              </a:rPr>
              <a:t>Xamarin app replaced existing HTML5 app for better user experience and performance.</a:t>
            </a:r>
          </a:p>
          <a:p>
            <a:pPr marL="342856" indent="-342856">
              <a:spcBef>
                <a:spcPct val="20000"/>
              </a:spcBef>
              <a:buFont typeface="Arial"/>
              <a:buChar char="•"/>
            </a:pPr>
            <a:endParaRPr lang="en-US" sz="1200" noProof="1">
              <a:solidFill>
                <a:schemeClr val="bg1"/>
              </a:solidFill>
              <a:latin typeface="Segoe UI" panose="020B0502040204020203" pitchFamily="34" charset="0"/>
              <a:cs typeface="Segoe UI" panose="020B0502040204020203" pitchFamily="34" charset="0"/>
            </a:endParaRPr>
          </a:p>
          <a:p>
            <a:pPr marL="342856" indent="-342856">
              <a:spcBef>
                <a:spcPct val="20000"/>
              </a:spcBef>
              <a:buFont typeface="Arial"/>
              <a:buChar char="•"/>
            </a:pPr>
            <a:r>
              <a:rPr lang="en-US" sz="2000" noProof="1">
                <a:solidFill>
                  <a:schemeClr val="bg1"/>
                </a:solidFill>
                <a:latin typeface="Segoe UI" panose="020B0502040204020203" pitchFamily="34" charset="0"/>
                <a:cs typeface="Segoe UI" panose="020B0502040204020203" pitchFamily="34" charset="0"/>
              </a:rPr>
              <a:t>Estimated 90% code-sharing with an Android app that is currently in development.</a:t>
            </a:r>
          </a:p>
          <a:p>
            <a:pPr eaLnBrk="1" hangingPunct="1">
              <a:spcBef>
                <a:spcPct val="20000"/>
              </a:spcBef>
            </a:pPr>
            <a:endParaRPr lang="en-US" sz="1200" noProof="1">
              <a:solidFill>
                <a:schemeClr val="bg1"/>
              </a:solidFill>
              <a:latin typeface="Segoe UI" panose="020B0502040204020203" pitchFamily="34" charset="0"/>
              <a:cs typeface="Segoe UI" panose="020B0502040204020203" pitchFamily="34" charset="0"/>
            </a:endParaRPr>
          </a:p>
        </p:txBody>
      </p:sp>
      <p:sp>
        <p:nvSpPr>
          <p:cNvPr id="8" name="Rectangle 7"/>
          <p:cNvSpPr/>
          <p:nvPr/>
        </p:nvSpPr>
        <p:spPr>
          <a:xfrm>
            <a:off x="0" y="0"/>
            <a:ext cx="9144000" cy="914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91428" tIns="45714" rIns="91428" bIns="45714" rtlCol="0" anchor="ctr"/>
          <a:lstStyle/>
          <a:p>
            <a:pPr algn="ctr"/>
            <a:endParaRPr lang="en-US"/>
          </a:p>
        </p:txBody>
      </p:sp>
      <p:sp>
        <p:nvSpPr>
          <p:cNvPr id="9" name="Title 1"/>
          <p:cNvSpPr>
            <a:spLocks noGrp="1"/>
          </p:cNvSpPr>
          <p:nvPr>
            <p:ph type="title"/>
          </p:nvPr>
        </p:nvSpPr>
        <p:spPr bwMode="auto">
          <a:xfrm>
            <a:off x="12700" y="201613"/>
            <a:ext cx="82296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numCol="1" anchor="t" anchorCtr="0" compatLnSpc="1">
            <a:prstTxWarp prst="textNoShape">
              <a:avLst/>
            </a:prstTxWarp>
          </a:bodyPr>
          <a:lstStyle/>
          <a:p>
            <a:pPr algn="l" eaLnBrk="1" hangingPunct="1"/>
            <a:r>
              <a:rPr lang="en-US" sz="2400" b="1" dirty="0">
                <a:solidFill>
                  <a:schemeClr val="tx1"/>
                </a:solidFill>
                <a:latin typeface="Segoe UI" panose="020B0502040204020203" pitchFamily="34" charset="0"/>
                <a:cs typeface="Segoe UI" panose="020B0502040204020203" pitchFamily="34" charset="0"/>
              </a:rPr>
              <a:t>From No Mobile Experience to Quick Success</a:t>
            </a:r>
          </a:p>
        </p:txBody>
      </p:sp>
      <p:pic>
        <p:nvPicPr>
          <p:cNvPr id="2" name="Picture 1" descr="MarketWatchiPhone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5320" y="1094322"/>
            <a:ext cx="5152516" cy="3864387"/>
          </a:xfrm>
          <a:prstGeom prst="rect">
            <a:avLst/>
          </a:prstGeom>
        </p:spPr>
      </p:pic>
      <p:pic>
        <p:nvPicPr>
          <p:cNvPr id="12" name="Picture 11" descr="download (27).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7032" y="159357"/>
            <a:ext cx="1726968" cy="575656"/>
          </a:xfrm>
          <a:prstGeom prst="rect">
            <a:avLst/>
          </a:prstGeom>
        </p:spPr>
      </p:pic>
    </p:spTree>
    <p:extLst>
      <p:ext uri="{BB962C8B-B14F-4D97-AF65-F5344CB8AC3E}">
        <p14:creationId xmlns:p14="http://schemas.microsoft.com/office/powerpoint/2010/main" val="149943686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bwMode="auto">
          <a:xfrm>
            <a:off x="457200" y="201613"/>
            <a:ext cx="82296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sz="4000" b="0" dirty="0" smtClean="0">
                <a:latin typeface="Segoe UI" panose="020B0502040204020203" pitchFamily="34" charset="0"/>
                <a:cs typeface="Segoe UI" panose="020B0502040204020203" pitchFamily="34" charset="0"/>
              </a:rPr>
              <a:t>Xamarin University</a:t>
            </a:r>
            <a:endParaRPr lang="en-US" sz="4000" b="0" dirty="0">
              <a:latin typeface="Segoe UI" panose="020B0502040204020203" pitchFamily="34" charset="0"/>
              <a:cs typeface="Segoe UI" panose="020B0502040204020203" pitchFamily="34" charset="0"/>
            </a:endParaRPr>
          </a:p>
        </p:txBody>
      </p:sp>
      <p:sp>
        <p:nvSpPr>
          <p:cNvPr id="3" name="Text Placeholder 2"/>
          <p:cNvSpPr>
            <a:spLocks noGrp="1"/>
          </p:cNvSpPr>
          <p:nvPr>
            <p:ph type="body" sz="quarter" idx="11"/>
          </p:nvPr>
        </p:nvSpPr>
        <p:spPr>
          <a:xfrm>
            <a:off x="266701" y="814832"/>
            <a:ext cx="3046844" cy="1711960"/>
          </a:xfrm>
        </p:spPr>
        <p:txBody>
          <a:bodyPr/>
          <a:lstStyle/>
          <a:p>
            <a:pPr eaLnBrk="1" fontAlgn="auto" hangingPunct="1">
              <a:spcAft>
                <a:spcPts val="0"/>
              </a:spcAft>
              <a:defRPr/>
            </a:pPr>
            <a:r>
              <a:rPr lang="en-US" sz="2400" dirty="0" smtClean="0">
                <a:latin typeface="Segoe UI" panose="020B0502040204020203" pitchFamily="34" charset="0"/>
                <a:ea typeface="+mn-ea"/>
                <a:cs typeface="Segoe UI" panose="020B0502040204020203" pitchFamily="34" charset="0"/>
              </a:rPr>
              <a:t>Go Mobile Program</a:t>
            </a:r>
          </a:p>
          <a:p>
            <a:pPr lvl="1" eaLnBrk="1" fontAlgn="auto" hangingPunct="1">
              <a:spcAft>
                <a:spcPts val="0"/>
              </a:spcAft>
              <a:defRPr/>
            </a:pPr>
            <a:r>
              <a:rPr lang="en-US" sz="1400" dirty="0" smtClean="0">
                <a:latin typeface="Segoe UI" panose="020B0502040204020203" pitchFamily="34" charset="0"/>
                <a:ea typeface="+mn-ea"/>
                <a:cs typeface="Segoe UI" panose="020B0502040204020203" pitchFamily="34" charset="0"/>
              </a:rPr>
              <a:t>Live online training from Xamarin experts</a:t>
            </a:r>
          </a:p>
          <a:p>
            <a:pPr lvl="1" eaLnBrk="1" fontAlgn="auto" hangingPunct="1">
              <a:spcAft>
                <a:spcPts val="0"/>
              </a:spcAft>
              <a:defRPr/>
            </a:pPr>
            <a:r>
              <a:rPr lang="en-US" sz="1400" dirty="0" smtClean="0">
                <a:latin typeface="Segoe UI" panose="020B0502040204020203" pitchFamily="34" charset="0"/>
                <a:ea typeface="+mn-ea"/>
                <a:cs typeface="Segoe UI" panose="020B0502040204020203" pitchFamily="34" charset="0"/>
              </a:rPr>
              <a:t>Lectures and labs</a:t>
            </a:r>
          </a:p>
          <a:p>
            <a:pPr lvl="1" eaLnBrk="1" fontAlgn="auto" hangingPunct="1">
              <a:spcAft>
                <a:spcPts val="0"/>
              </a:spcAft>
              <a:defRPr/>
            </a:pPr>
            <a:r>
              <a:rPr lang="en-US" sz="1400" dirty="0" smtClean="0">
                <a:latin typeface="Segoe UI" panose="020B0502040204020203" pitchFamily="34" charset="0"/>
                <a:ea typeface="+mn-ea"/>
                <a:cs typeface="Segoe UI" panose="020B0502040204020203" pitchFamily="34" charset="0"/>
              </a:rPr>
              <a:t>2 coaching sessions where you meet one-on-one with expert Xamarin mobile developers</a:t>
            </a:r>
          </a:p>
          <a:p>
            <a:pPr eaLnBrk="1" fontAlgn="auto" hangingPunct="1">
              <a:spcAft>
                <a:spcPts val="0"/>
              </a:spcAft>
              <a:defRPr/>
            </a:pPr>
            <a:r>
              <a:rPr lang="en-US" sz="2400" dirty="0" smtClean="0">
                <a:latin typeface="Segoe UI" panose="020B0502040204020203" pitchFamily="34" charset="0"/>
                <a:ea typeface="+mn-ea"/>
                <a:cs typeface="Segoe UI" panose="020B0502040204020203" pitchFamily="34" charset="0"/>
              </a:rPr>
              <a:t>What You’ll Learn</a:t>
            </a:r>
          </a:p>
          <a:p>
            <a:pPr eaLnBrk="1" fontAlgn="auto" hangingPunct="1">
              <a:spcAft>
                <a:spcPts val="0"/>
              </a:spcAft>
              <a:defRPr/>
            </a:pPr>
            <a:endParaRPr lang="en-US" sz="2400" dirty="0" smtClean="0">
              <a:latin typeface="Segoe UI" panose="020B0502040204020203" pitchFamily="34" charset="0"/>
              <a:ea typeface="+mn-ea"/>
              <a:cs typeface="Segoe UI" panose="020B0502040204020203" pitchFamily="34" charset="0"/>
            </a:endParaRPr>
          </a:p>
        </p:txBody>
      </p:sp>
      <p:pic>
        <p:nvPicPr>
          <p:cNvPr id="4" name="Picture 3" descr="Screen Shot 2013-11-15 at 3.16.5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8162" y="1073369"/>
            <a:ext cx="5584203" cy="2906845"/>
          </a:xfrm>
          <a:prstGeom prst="rect">
            <a:avLst/>
          </a:prstGeom>
        </p:spPr>
      </p:pic>
      <p:sp>
        <p:nvSpPr>
          <p:cNvPr id="8" name="TextBox 7"/>
          <p:cNvSpPr txBox="1"/>
          <p:nvPr/>
        </p:nvSpPr>
        <p:spPr>
          <a:xfrm>
            <a:off x="476116" y="4118735"/>
            <a:ext cx="3149157" cy="799706"/>
          </a:xfrm>
          <a:prstGeom prst="rect">
            <a:avLst/>
          </a:prstGeom>
          <a:noFill/>
        </p:spPr>
        <p:txBody>
          <a:bodyPr wrap="square" rtlCol="0">
            <a:spAutoFit/>
          </a:bodyPr>
          <a:lstStyle/>
          <a:p>
            <a:pPr marL="285750" indent="-285750">
              <a:lnSpc>
                <a:spcPct val="110000"/>
              </a:lnSpc>
              <a:buFont typeface="Arial"/>
              <a:buChar char="•"/>
            </a:pPr>
            <a:r>
              <a:rPr lang="en-US" sz="1400" dirty="0" smtClean="0">
                <a:solidFill>
                  <a:srgbClr val="FFFFFF"/>
                </a:solidFill>
                <a:latin typeface="Segoe UI" panose="020B0502040204020203" pitchFamily="34" charset="0"/>
                <a:cs typeface="Segoe UI" panose="020B0502040204020203" pitchFamily="34" charset="0"/>
              </a:rPr>
              <a:t>iOS and Android Fundamentals</a:t>
            </a:r>
          </a:p>
          <a:p>
            <a:pPr marL="285750" indent="-285750">
              <a:lnSpc>
                <a:spcPct val="110000"/>
              </a:lnSpc>
              <a:buFont typeface="Arial"/>
              <a:buChar char="•"/>
            </a:pPr>
            <a:r>
              <a:rPr lang="en-US" sz="1400" dirty="0" smtClean="0">
                <a:solidFill>
                  <a:srgbClr val="FFFFFF"/>
                </a:solidFill>
                <a:latin typeface="Segoe UI" panose="020B0502040204020203" pitchFamily="34" charset="0"/>
                <a:cs typeface="Segoe UI" panose="020B0502040204020203" pitchFamily="34" charset="0"/>
              </a:rPr>
              <a:t>Mobile App Lifecycle</a:t>
            </a:r>
          </a:p>
          <a:p>
            <a:pPr marL="285750" indent="-285750">
              <a:lnSpc>
                <a:spcPct val="110000"/>
              </a:lnSpc>
              <a:buFont typeface="Arial"/>
              <a:buChar char="•"/>
            </a:pPr>
            <a:r>
              <a:rPr lang="en-US" sz="1400" dirty="0" smtClean="0">
                <a:solidFill>
                  <a:srgbClr val="FFFFFF"/>
                </a:solidFill>
                <a:latin typeface="Segoe UI" panose="020B0502040204020203" pitchFamily="34" charset="0"/>
                <a:cs typeface="Segoe UI" panose="020B0502040204020203" pitchFamily="34" charset="0"/>
              </a:rPr>
              <a:t>Native UI and Controls</a:t>
            </a:r>
          </a:p>
        </p:txBody>
      </p:sp>
      <p:sp>
        <p:nvSpPr>
          <p:cNvPr id="9" name="TextBox 8"/>
          <p:cNvSpPr txBox="1"/>
          <p:nvPr/>
        </p:nvSpPr>
        <p:spPr>
          <a:xfrm>
            <a:off x="3432798" y="4155685"/>
            <a:ext cx="3149157" cy="799706"/>
          </a:xfrm>
          <a:prstGeom prst="rect">
            <a:avLst/>
          </a:prstGeom>
          <a:noFill/>
        </p:spPr>
        <p:txBody>
          <a:bodyPr wrap="square" rtlCol="0">
            <a:spAutoFit/>
          </a:bodyPr>
          <a:lstStyle/>
          <a:p>
            <a:pPr marL="285750" indent="-285750">
              <a:lnSpc>
                <a:spcPct val="110000"/>
              </a:lnSpc>
              <a:buFont typeface="Arial"/>
              <a:buChar char="•"/>
            </a:pPr>
            <a:r>
              <a:rPr lang="en-US" sz="1400" dirty="0" smtClean="0">
                <a:solidFill>
                  <a:srgbClr val="FFFFFF"/>
                </a:solidFill>
                <a:latin typeface="Segoe UI" panose="020B0502040204020203" pitchFamily="34" charset="0"/>
                <a:cs typeface="Segoe UI" panose="020B0502040204020203" pitchFamily="34" charset="0"/>
              </a:rPr>
              <a:t>Cross-platform Architecture</a:t>
            </a:r>
          </a:p>
          <a:p>
            <a:pPr marL="285750" indent="-285750">
              <a:lnSpc>
                <a:spcPct val="110000"/>
              </a:lnSpc>
              <a:buFont typeface="Arial"/>
              <a:buChar char="•"/>
            </a:pPr>
            <a:r>
              <a:rPr lang="en-US" sz="1400" dirty="0" smtClean="0">
                <a:solidFill>
                  <a:srgbClr val="FFFFFF"/>
                </a:solidFill>
                <a:latin typeface="Segoe UI" panose="020B0502040204020203" pitchFamily="34" charset="0"/>
                <a:cs typeface="Segoe UI" panose="020B0502040204020203" pitchFamily="34" charset="0"/>
              </a:rPr>
              <a:t>Mobile Best Practices</a:t>
            </a:r>
          </a:p>
          <a:p>
            <a:pPr marL="285750" indent="-285750">
              <a:lnSpc>
                <a:spcPct val="110000"/>
              </a:lnSpc>
              <a:buFont typeface="Arial"/>
              <a:buChar char="•"/>
            </a:pPr>
            <a:r>
              <a:rPr lang="en-US" sz="1400" dirty="0" smtClean="0">
                <a:solidFill>
                  <a:srgbClr val="FFFFFF"/>
                </a:solidFill>
                <a:latin typeface="Segoe UI" panose="020B0502040204020203" pitchFamily="34" charset="0"/>
                <a:cs typeface="Segoe UI" panose="020B0502040204020203" pitchFamily="34" charset="0"/>
              </a:rPr>
              <a:t>Secure Backend Integration</a:t>
            </a:r>
          </a:p>
        </p:txBody>
      </p:sp>
    </p:spTree>
    <p:extLst>
      <p:ext uri="{BB962C8B-B14F-4D97-AF65-F5344CB8AC3E}">
        <p14:creationId xmlns:p14="http://schemas.microsoft.com/office/powerpoint/2010/main" val="153681786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bwMode="auto">
          <a:xfrm>
            <a:off x="457200" y="566738"/>
            <a:ext cx="8229600" cy="501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b="0" dirty="0" err="1" smtClean="0">
                <a:latin typeface="Segoe UI" panose="020B0502040204020203" pitchFamily="34" charset="0"/>
                <a:cs typeface="Segoe UI" panose="020B0502040204020203" pitchFamily="34" charset="0"/>
              </a:rPr>
              <a:t>Xamarin</a:t>
            </a:r>
            <a:r>
              <a:rPr lang="en-US" b="0" dirty="0" smtClean="0">
                <a:latin typeface="Segoe UI" panose="020B0502040204020203" pitchFamily="34" charset="0"/>
                <a:cs typeface="Segoe UI" panose="020B0502040204020203" pitchFamily="34" charset="0"/>
              </a:rPr>
              <a:t> Developer Certifications</a:t>
            </a:r>
            <a:endParaRPr lang="en-US" b="0" dirty="0">
              <a:latin typeface="Segoe UI" panose="020B0502040204020203" pitchFamily="34" charset="0"/>
              <a:cs typeface="Segoe UI" panose="020B0502040204020203" pitchFamily="34" charset="0"/>
            </a:endParaRPr>
          </a:p>
        </p:txBody>
      </p:sp>
      <p:sp>
        <p:nvSpPr>
          <p:cNvPr id="3" name="Text Placeholder 2"/>
          <p:cNvSpPr>
            <a:spLocks noGrp="1"/>
          </p:cNvSpPr>
          <p:nvPr>
            <p:ph type="body" sz="quarter" idx="10"/>
          </p:nvPr>
        </p:nvSpPr>
        <p:spPr>
          <a:xfrm>
            <a:off x="919163" y="1085850"/>
            <a:ext cx="7400925" cy="819150"/>
          </a:xfrm>
        </p:spPr>
        <p:txBody>
          <a:bodyPr/>
          <a:lstStyle/>
          <a:p>
            <a:pPr eaLnBrk="1" fontAlgn="auto" hangingPunct="1">
              <a:spcAft>
                <a:spcPts val="0"/>
              </a:spcAft>
              <a:buFont typeface="Arial"/>
              <a:buNone/>
              <a:defRPr/>
            </a:pPr>
            <a:r>
              <a:rPr lang="en-US" dirty="0" err="1" smtClean="0">
                <a:latin typeface="Segoe UI" panose="020B0502040204020203" pitchFamily="34" charset="0"/>
                <a:ea typeface="+mn-ea"/>
                <a:cs typeface="Segoe UI" panose="020B0502040204020203" pitchFamily="34" charset="0"/>
              </a:rPr>
              <a:t>Xamarin</a:t>
            </a:r>
            <a:r>
              <a:rPr lang="en-US" dirty="0" smtClean="0">
                <a:latin typeface="Segoe UI" panose="020B0502040204020203" pitchFamily="34" charset="0"/>
                <a:ea typeface="+mn-ea"/>
                <a:cs typeface="Segoe UI" panose="020B0502040204020203" pitchFamily="34" charset="0"/>
              </a:rPr>
              <a:t> skills are increasingly in demand – certifications let the market know you represent top talent</a:t>
            </a:r>
            <a:endParaRPr lang="en-US" dirty="0">
              <a:latin typeface="Segoe UI" panose="020B0502040204020203" pitchFamily="34" charset="0"/>
              <a:ea typeface="+mn-ea"/>
              <a:cs typeface="Segoe UI" panose="020B0502040204020203" pitchFamily="34" charset="0"/>
            </a:endParaRPr>
          </a:p>
          <a:p>
            <a:pPr eaLnBrk="1" fontAlgn="auto" hangingPunct="1">
              <a:spcAft>
                <a:spcPts val="0"/>
              </a:spcAft>
              <a:buFont typeface="Arial"/>
              <a:buNone/>
              <a:defRPr/>
            </a:pPr>
            <a:endParaRPr lang="en-US" dirty="0">
              <a:latin typeface="Segoe UI" panose="020B0502040204020203" pitchFamily="34" charset="0"/>
              <a:ea typeface="+mn-ea"/>
              <a:cs typeface="Segoe UI" panose="020B0502040204020203" pitchFamily="34" charset="0"/>
            </a:endParaRPr>
          </a:p>
          <a:p>
            <a:pPr eaLnBrk="1" fontAlgn="auto" hangingPunct="1">
              <a:spcAft>
                <a:spcPts val="0"/>
              </a:spcAft>
              <a:buFont typeface="Arial"/>
              <a:buNone/>
              <a:defRPr/>
            </a:pPr>
            <a:endParaRPr lang="en-US" dirty="0">
              <a:latin typeface="Segoe UI" panose="020B0502040204020203" pitchFamily="34" charset="0"/>
              <a:ea typeface="+mn-ea"/>
              <a:cs typeface="Segoe UI" panose="020B0502040204020203" pitchFamily="34" charset="0"/>
            </a:endParaRPr>
          </a:p>
        </p:txBody>
      </p:sp>
      <p:pic>
        <p:nvPicPr>
          <p:cNvPr id="2" name="Picture 1" descr="Screen Shot 2013-03-07 at 12.52.25 PM.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561612" y="2581010"/>
            <a:ext cx="1763071" cy="1746367"/>
          </a:xfrm>
          <a:prstGeom prst="ellipse">
            <a:avLst/>
          </a:prstGeom>
        </p:spPr>
      </p:pic>
      <p:pic>
        <p:nvPicPr>
          <p:cNvPr id="7" name="Picture 6" descr="Screen Shot 2013-03-07 at 12.52.25 PM.pn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771900" y="2631810"/>
            <a:ext cx="1625600" cy="1635106"/>
          </a:xfrm>
          <a:prstGeom prst="ellipse">
            <a:avLst/>
          </a:prstGeom>
        </p:spPr>
      </p:pic>
      <p:pic>
        <p:nvPicPr>
          <p:cNvPr id="12" name="Picture 11" descr="Screen Shot 2013-03-07 at 12.52.25 PM.png"/>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878628" y="2595180"/>
            <a:ext cx="1715972" cy="1790700"/>
          </a:xfrm>
          <a:prstGeom prst="ellipse">
            <a:avLst/>
          </a:prstGeom>
        </p:spPr>
      </p:pic>
    </p:spTree>
    <p:extLst>
      <p:ext uri="{BB962C8B-B14F-4D97-AF65-F5344CB8AC3E}">
        <p14:creationId xmlns:p14="http://schemas.microsoft.com/office/powerpoint/2010/main" val="42605173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bwMode="auto">
          <a:xfrm>
            <a:off x="139700" y="74613"/>
            <a:ext cx="90043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numCol="1" anchor="t" anchorCtr="0" compatLnSpc="1">
            <a:prstTxWarp prst="textNoShape">
              <a:avLst/>
            </a:prstTxWarp>
          </a:bodyPr>
          <a:lstStyle/>
          <a:p>
            <a:pPr eaLnBrk="1" hangingPunct="1"/>
            <a:r>
              <a:rPr lang="en-US" sz="4000" b="0" dirty="0" err="1" smtClean="0">
                <a:latin typeface="Segoe UI" panose="020B0502040204020203" pitchFamily="34" charset="0"/>
                <a:cs typeface="Segoe UI" panose="020B0502040204020203" pitchFamily="34" charset="0"/>
              </a:rPr>
              <a:t>Xamarin’s</a:t>
            </a:r>
            <a:r>
              <a:rPr lang="en-US" sz="4000" b="0" dirty="0" smtClean="0">
                <a:latin typeface="Segoe UI" panose="020B0502040204020203" pitchFamily="34" charset="0"/>
                <a:cs typeface="Segoe UI" panose="020B0502040204020203" pitchFamily="34" charset="0"/>
              </a:rPr>
              <a:t> Unique Approach</a:t>
            </a:r>
            <a:endParaRPr lang="en-US" sz="4000" b="0" dirty="0">
              <a:latin typeface="Segoe UI" panose="020B0502040204020203" pitchFamily="34" charset="0"/>
              <a:cs typeface="Segoe UI" panose="020B0502040204020203" pitchFamily="34" charset="0"/>
            </a:endParaRPr>
          </a:p>
        </p:txBody>
      </p:sp>
      <p:sp>
        <p:nvSpPr>
          <p:cNvPr id="11" name="Text Placeholder 2"/>
          <p:cNvSpPr>
            <a:spLocks noGrp="1"/>
          </p:cNvSpPr>
          <p:nvPr>
            <p:ph type="body" sz="quarter" idx="11"/>
          </p:nvPr>
        </p:nvSpPr>
        <p:spPr>
          <a:xfrm>
            <a:off x="4655753" y="1548568"/>
            <a:ext cx="4423241" cy="2303968"/>
          </a:xfrm>
        </p:spPr>
        <p:txBody>
          <a:bodyPr/>
          <a:lstStyle/>
          <a:p>
            <a:r>
              <a:rPr lang="en-US" sz="2400" dirty="0" smtClean="0">
                <a:latin typeface="Segoe UI" panose="020B0502040204020203" pitchFamily="34" charset="0"/>
                <a:cs typeface="Segoe UI" panose="020B0502040204020203" pitchFamily="34" charset="0"/>
              </a:rPr>
              <a:t>Native User Interface</a:t>
            </a:r>
          </a:p>
          <a:p>
            <a:r>
              <a:rPr lang="en-US" sz="2400" dirty="0" smtClean="0">
                <a:latin typeface="Segoe UI" panose="020B0502040204020203" pitchFamily="34" charset="0"/>
                <a:cs typeface="Segoe UI" panose="020B0502040204020203" pitchFamily="34" charset="0"/>
              </a:rPr>
              <a:t>Native Performance</a:t>
            </a:r>
          </a:p>
          <a:p>
            <a:r>
              <a:rPr lang="en-US" sz="2400" dirty="0" smtClean="0">
                <a:latin typeface="Segoe UI" panose="020B0502040204020203" pitchFamily="34" charset="0"/>
                <a:cs typeface="Segoe UI" panose="020B0502040204020203" pitchFamily="34" charset="0"/>
              </a:rPr>
              <a:t>Shared code across platforms</a:t>
            </a:r>
          </a:p>
          <a:p>
            <a:r>
              <a:rPr lang="en-US" sz="2400" dirty="0" smtClean="0">
                <a:latin typeface="Segoe UI" panose="020B0502040204020203" pitchFamily="34" charset="0"/>
                <a:cs typeface="Segoe UI" panose="020B0502040204020203" pitchFamily="34" charset="0"/>
              </a:rPr>
              <a:t>C# &amp; .NET Framework</a:t>
            </a:r>
          </a:p>
          <a:p>
            <a:r>
              <a:rPr lang="en-US" sz="2400" dirty="0" smtClean="0">
                <a:latin typeface="Segoe UI" panose="020B0502040204020203" pitchFamily="34" charset="0"/>
                <a:cs typeface="Segoe UI" panose="020B0502040204020203" pitchFamily="34" charset="0"/>
              </a:rPr>
              <a:t>Full API Coverage</a:t>
            </a:r>
            <a:endParaRPr lang="en-US" sz="2400" dirty="0">
              <a:latin typeface="Segoe UI" panose="020B0502040204020203" pitchFamily="34" charset="0"/>
              <a:cs typeface="Segoe UI" panose="020B0502040204020203" pitchFamily="34"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874" y="1281835"/>
            <a:ext cx="4401879" cy="2746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65469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24526"/>
            <a:ext cx="8229600" cy="1694449"/>
          </a:xfrm>
        </p:spPr>
        <p:txBody>
          <a:bodyPr/>
          <a:lstStyle/>
          <a:p>
            <a:r>
              <a:rPr lang="en-US" sz="9600" b="0" dirty="0" smtClean="0">
                <a:solidFill>
                  <a:srgbClr val="3498DB"/>
                </a:solidFill>
                <a:latin typeface="Segoe UI" panose="020B0502040204020203" pitchFamily="34" charset="0"/>
                <a:cs typeface="Segoe UI" panose="020B0502040204020203" pitchFamily="34" charset="0"/>
              </a:rPr>
              <a:t>Why C#?</a:t>
            </a:r>
            <a:endParaRPr lang="en-US" sz="9600" b="0" dirty="0">
              <a:solidFill>
                <a:srgbClr val="3498DB"/>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145124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139700" y="74613"/>
            <a:ext cx="9004300" cy="533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numCol="1" anchor="t" anchorCtr="0" compatLnSpc="1">
            <a:prstTxWarp prst="textNoShape">
              <a:avLst/>
            </a:prstTxWarp>
          </a:bodyPr>
          <a:lstStyle>
            <a:lvl1pPr algn="r" defTabSz="457200" rtl="0" eaLnBrk="0" fontAlgn="base" hangingPunct="0">
              <a:spcBef>
                <a:spcPct val="0"/>
              </a:spcBef>
              <a:spcAft>
                <a:spcPct val="0"/>
              </a:spcAft>
              <a:defRPr sz="2800" kern="1200" cap="all">
                <a:solidFill>
                  <a:schemeClr val="bg1"/>
                </a:solidFill>
                <a:latin typeface="Source Sans Pro Black"/>
                <a:ea typeface="ＭＳ Ｐゴシック" charset="0"/>
                <a:cs typeface="ＭＳ Ｐゴシック" charset="0"/>
              </a:defRPr>
            </a:lvl1pPr>
            <a:lvl2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2pPr>
            <a:lvl3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3pPr>
            <a:lvl4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4pPr>
            <a:lvl5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5pPr>
            <a:lvl6pPr marL="4572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6pPr>
            <a:lvl7pPr marL="9144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7pPr>
            <a:lvl8pPr marL="13716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8pPr>
            <a:lvl9pPr marL="18288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9pPr>
          </a:lstStyle>
          <a:p>
            <a:pPr algn="ctr" eaLnBrk="1" hangingPunct="1"/>
            <a:r>
              <a:rPr lang="en-US" sz="4000" cap="none" dirty="0" smtClean="0">
                <a:latin typeface="Segoe UI" panose="020B0502040204020203" pitchFamily="34" charset="0"/>
                <a:cs typeface="Segoe UI" panose="020B0502040204020203" pitchFamily="34" charset="0"/>
              </a:rPr>
              <a:t>C# Is Awesome</a:t>
            </a:r>
            <a:endParaRPr lang="en-US" sz="4000" cap="none" dirty="0">
              <a:latin typeface="Segoe UI" panose="020B0502040204020203" pitchFamily="34" charset="0"/>
              <a:cs typeface="Segoe UI" panose="020B0502040204020203" pitchFamily="34"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300" y="1232111"/>
            <a:ext cx="3156258" cy="90706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300" y="3689290"/>
            <a:ext cx="3156258" cy="90874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5061" y="2400696"/>
            <a:ext cx="3138736" cy="102707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 Placeholder 2"/>
          <p:cNvSpPr>
            <a:spLocks noGrp="1"/>
          </p:cNvSpPr>
          <p:nvPr>
            <p:ph type="body" sz="quarter" idx="11"/>
          </p:nvPr>
        </p:nvSpPr>
        <p:spPr>
          <a:xfrm>
            <a:off x="3800899" y="1410782"/>
            <a:ext cx="4423241" cy="521709"/>
          </a:xfrm>
        </p:spPr>
        <p:txBody>
          <a:bodyPr/>
          <a:lstStyle/>
          <a:p>
            <a:pPr marL="342900" indent="-342900" algn="l">
              <a:buFont typeface="Arial" panose="020B0604020202020204" pitchFamily="34" charset="0"/>
              <a:buChar char="•"/>
            </a:pPr>
            <a:r>
              <a:rPr lang="en-US" sz="2400" dirty="0" smtClean="0">
                <a:latin typeface="Segoe UI" panose="020B0502040204020203" pitchFamily="34" charset="0"/>
                <a:cs typeface="Segoe UI" panose="020B0502040204020203" pitchFamily="34" charset="0"/>
              </a:rPr>
              <a:t>LINQ Support</a:t>
            </a:r>
          </a:p>
        </p:txBody>
      </p:sp>
      <p:sp>
        <p:nvSpPr>
          <p:cNvPr id="10" name="Text Placeholder 2"/>
          <p:cNvSpPr>
            <a:spLocks noGrp="1"/>
          </p:cNvSpPr>
          <p:nvPr>
            <p:ph type="body" sz="quarter" idx="11"/>
          </p:nvPr>
        </p:nvSpPr>
        <p:spPr>
          <a:xfrm>
            <a:off x="3800899" y="2620593"/>
            <a:ext cx="5213380" cy="521709"/>
          </a:xfrm>
        </p:spPr>
        <p:txBody>
          <a:bodyPr/>
          <a:lstStyle/>
          <a:p>
            <a:pPr marL="342900" indent="-342900" algn="l">
              <a:buFont typeface="Arial" panose="020B0604020202020204" pitchFamily="34" charset="0"/>
              <a:buChar char="•"/>
            </a:pPr>
            <a:r>
              <a:rPr lang="en-US" sz="2400" dirty="0" smtClean="0">
                <a:latin typeface="Segoe UI" panose="020B0502040204020203" pitchFamily="34" charset="0"/>
                <a:cs typeface="Segoe UI" panose="020B0502040204020203" pitchFamily="34" charset="0"/>
              </a:rPr>
              <a:t>Work With XML Easily </a:t>
            </a:r>
            <a:r>
              <a:rPr lang="en-US" sz="2400" dirty="0" err="1" smtClean="0">
                <a:latin typeface="Segoe UI" panose="020B0502040204020203" pitchFamily="34" charset="0"/>
                <a:cs typeface="Segoe UI" panose="020B0502040204020203" pitchFamily="34" charset="0"/>
              </a:rPr>
              <a:t>XDocument</a:t>
            </a:r>
            <a:endParaRPr lang="en-US" sz="2400" dirty="0" smtClean="0">
              <a:latin typeface="Segoe UI" panose="020B0502040204020203" pitchFamily="34" charset="0"/>
              <a:cs typeface="Segoe UI" panose="020B0502040204020203" pitchFamily="34" charset="0"/>
            </a:endParaRPr>
          </a:p>
        </p:txBody>
      </p:sp>
      <p:sp>
        <p:nvSpPr>
          <p:cNvPr id="11" name="Text Placeholder 2"/>
          <p:cNvSpPr>
            <a:spLocks noGrp="1"/>
          </p:cNvSpPr>
          <p:nvPr>
            <p:ph type="body" sz="quarter" idx="11"/>
          </p:nvPr>
        </p:nvSpPr>
        <p:spPr>
          <a:xfrm>
            <a:off x="3800899" y="3881135"/>
            <a:ext cx="4423241" cy="521709"/>
          </a:xfrm>
        </p:spPr>
        <p:txBody>
          <a:bodyPr/>
          <a:lstStyle/>
          <a:p>
            <a:pPr marL="342900" indent="-342900" algn="l">
              <a:buFont typeface="Arial" panose="020B0604020202020204" pitchFamily="34" charset="0"/>
              <a:buChar char="•"/>
            </a:pPr>
            <a:r>
              <a:rPr lang="en-US" sz="2400" dirty="0" smtClean="0">
                <a:latin typeface="Segoe UI" panose="020B0502040204020203" pitchFamily="34" charset="0"/>
                <a:cs typeface="Segoe UI" panose="020B0502040204020203" pitchFamily="34" charset="0"/>
              </a:rPr>
              <a:t>Event Handling &amp; Delegates</a:t>
            </a:r>
          </a:p>
        </p:txBody>
      </p:sp>
    </p:spTree>
    <p:extLst>
      <p:ext uri="{BB962C8B-B14F-4D97-AF65-F5344CB8AC3E}">
        <p14:creationId xmlns:p14="http://schemas.microsoft.com/office/powerpoint/2010/main" val="222917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124"/>
                                        </p:tgtEl>
                                        <p:attrNameLst>
                                          <p:attrName>style.visibility</p:attrName>
                                        </p:attrNameLst>
                                      </p:cBhvr>
                                      <p:to>
                                        <p:strVal val="visible"/>
                                      </p:to>
                                    </p:set>
                                    <p:animEffect transition="in" filter="fade">
                                      <p:cBhvr>
                                        <p:cTn id="15" dur="500"/>
                                        <p:tgtEl>
                                          <p:spTgt spid="51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xEl>
                                              <p:pRg st="0" end="0"/>
                                            </p:txEl>
                                          </p:spTgt>
                                        </p:tgtEl>
                                        <p:attrNameLst>
                                          <p:attrName>style.visibility</p:attrName>
                                        </p:attrNameLst>
                                      </p:cBhvr>
                                      <p:to>
                                        <p:strVal val="visible"/>
                                      </p:to>
                                    </p:set>
                                    <p:animEffect transition="in" filter="fade">
                                      <p:cBhvr>
                                        <p:cTn id="18" dur="500"/>
                                        <p:tgtEl>
                                          <p:spTgt spid="10">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23"/>
                                        </p:tgtEl>
                                        <p:attrNameLst>
                                          <p:attrName>style.visibility</p:attrName>
                                        </p:attrNameLst>
                                      </p:cBhvr>
                                      <p:to>
                                        <p:strVal val="visible"/>
                                      </p:to>
                                    </p:set>
                                    <p:animEffect transition="in" filter="fade">
                                      <p:cBhvr>
                                        <p:cTn id="23" dur="500"/>
                                        <p:tgtEl>
                                          <p:spTgt spid="51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xEl>
                                              <p:pRg st="0" end="0"/>
                                            </p:txEl>
                                          </p:spTgt>
                                        </p:tgtEl>
                                        <p:attrNameLst>
                                          <p:attrName>style.visibility</p:attrName>
                                        </p:attrNameLst>
                                      </p:cBhvr>
                                      <p:to>
                                        <p:strVal val="visible"/>
                                      </p:to>
                                    </p:set>
                                    <p:animEffect transition="in" filter="fade">
                                      <p:cBhvr>
                                        <p:cTn id="26"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0" grpId="0" build="p"/>
      <p:bldP spid="11"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139700" y="74613"/>
            <a:ext cx="9004300" cy="533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4" rIns="91428" bIns="45714" numCol="1" anchor="t" anchorCtr="0" compatLnSpc="1">
            <a:prstTxWarp prst="textNoShape">
              <a:avLst/>
            </a:prstTxWarp>
          </a:bodyPr>
          <a:lstStyle>
            <a:lvl1pPr algn="r" defTabSz="457200" rtl="0" eaLnBrk="0" fontAlgn="base" hangingPunct="0">
              <a:spcBef>
                <a:spcPct val="0"/>
              </a:spcBef>
              <a:spcAft>
                <a:spcPct val="0"/>
              </a:spcAft>
              <a:defRPr sz="2800" kern="1200" cap="all">
                <a:solidFill>
                  <a:schemeClr val="bg1"/>
                </a:solidFill>
                <a:latin typeface="Source Sans Pro Black"/>
                <a:ea typeface="ＭＳ Ｐゴシック" charset="0"/>
                <a:cs typeface="ＭＳ Ｐゴシック" charset="0"/>
              </a:defRPr>
            </a:lvl1pPr>
            <a:lvl2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2pPr>
            <a:lvl3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3pPr>
            <a:lvl4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4pPr>
            <a:lvl5pPr algn="r" defTabSz="457200" rtl="0" eaLnBrk="0" fontAlgn="base" hangingPunct="0">
              <a:spcBef>
                <a:spcPct val="0"/>
              </a:spcBef>
              <a:spcAft>
                <a:spcPct val="0"/>
              </a:spcAft>
              <a:defRPr sz="2800">
                <a:solidFill>
                  <a:schemeClr val="bg1"/>
                </a:solidFill>
                <a:latin typeface="Source Sans Pro Black" charset="0"/>
                <a:ea typeface="ＭＳ Ｐゴシック" charset="0"/>
                <a:cs typeface="ＭＳ Ｐゴシック" charset="0"/>
              </a:defRPr>
            </a:lvl5pPr>
            <a:lvl6pPr marL="4572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6pPr>
            <a:lvl7pPr marL="9144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7pPr>
            <a:lvl8pPr marL="13716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8pPr>
            <a:lvl9pPr marL="1828800" algn="r" defTabSz="457200" rtl="0" fontAlgn="base">
              <a:spcBef>
                <a:spcPct val="0"/>
              </a:spcBef>
              <a:spcAft>
                <a:spcPct val="0"/>
              </a:spcAft>
              <a:defRPr sz="2800">
                <a:solidFill>
                  <a:schemeClr val="bg1"/>
                </a:solidFill>
                <a:latin typeface="Source Sans Pro Black" charset="0"/>
                <a:ea typeface="ＭＳ Ｐゴシック" charset="0"/>
                <a:cs typeface="ＭＳ Ｐゴシック" charset="0"/>
              </a:defRPr>
            </a:lvl9pPr>
          </a:lstStyle>
          <a:p>
            <a:pPr algn="ctr" eaLnBrk="1" hangingPunct="1"/>
            <a:r>
              <a:rPr lang="en-US" sz="4000" cap="none" dirty="0" smtClean="0">
                <a:latin typeface="Segoe UI" panose="020B0502040204020203" pitchFamily="34" charset="0"/>
                <a:cs typeface="Segoe UI" panose="020B0502040204020203" pitchFamily="34" charset="0"/>
              </a:rPr>
              <a:t>C# Is Awesome – JSON Made Easy</a:t>
            </a:r>
            <a:endParaRPr lang="en-US" sz="4000" cap="none" dirty="0">
              <a:latin typeface="Segoe UI" panose="020B0502040204020203" pitchFamily="34" charset="0"/>
              <a:cs typeface="Segoe UI" panose="020B0502040204020203" pitchFamily="34"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0525" y="2224641"/>
            <a:ext cx="6297243" cy="16401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523392" y="1275906"/>
            <a:ext cx="8131510" cy="646331"/>
          </a:xfrm>
          <a:prstGeom prst="rect">
            <a:avLst/>
          </a:prstGeom>
          <a:noFill/>
        </p:spPr>
        <p:txBody>
          <a:bodyPr wrap="square" rtlCol="0">
            <a:spAutoFit/>
          </a:bodyPr>
          <a:lstStyle/>
          <a:p>
            <a:r>
              <a:rPr lang="en-US" dirty="0" smtClean="0">
                <a:solidFill>
                  <a:schemeClr val="bg1"/>
                </a:solidFill>
                <a:latin typeface="Segoe UI" panose="020B0502040204020203" pitchFamily="34" charset="0"/>
                <a:cs typeface="Segoe UI" panose="020B0502040204020203" pitchFamily="34" charset="0"/>
              </a:rPr>
              <a:t>Json.NET offers </a:t>
            </a:r>
            <a:r>
              <a:rPr lang="en-US" dirty="0">
                <a:solidFill>
                  <a:schemeClr val="bg1"/>
                </a:solidFill>
                <a:latin typeface="Segoe UI" panose="020B0502040204020203" pitchFamily="34" charset="0"/>
                <a:cs typeface="Segoe UI" panose="020B0502040204020203" pitchFamily="34" charset="0"/>
              </a:rPr>
              <a:t>simple conversions to and from JSON strings and .NET objects, </a:t>
            </a:r>
            <a:r>
              <a:rPr lang="en-US" dirty="0" smtClean="0">
                <a:solidFill>
                  <a:schemeClr val="bg1"/>
                </a:solidFill>
                <a:latin typeface="Segoe UI" panose="020B0502040204020203" pitchFamily="34" charset="0"/>
                <a:cs typeface="Segoe UI" panose="020B0502040204020203" pitchFamily="34" charset="0"/>
              </a:rPr>
              <a:t>with </a:t>
            </a:r>
            <a:r>
              <a:rPr lang="en-US" dirty="0" err="1" smtClean="0">
                <a:solidFill>
                  <a:schemeClr val="bg1"/>
                </a:solidFill>
                <a:latin typeface="Segoe UI" panose="020B0502040204020203" pitchFamily="34" charset="0"/>
                <a:cs typeface="Segoe UI" panose="020B0502040204020203" pitchFamily="34" charset="0"/>
              </a:rPr>
              <a:t>SerializeObject</a:t>
            </a:r>
            <a:r>
              <a:rPr lang="en-US" dirty="0" smtClean="0">
                <a:solidFill>
                  <a:schemeClr val="bg1"/>
                </a:solidFill>
                <a:latin typeface="Segoe UI" panose="020B0502040204020203" pitchFamily="34" charset="0"/>
                <a:cs typeface="Segoe UI" panose="020B0502040204020203" pitchFamily="34" charset="0"/>
              </a:rPr>
              <a:t> </a:t>
            </a:r>
            <a:r>
              <a:rPr lang="en-US" dirty="0">
                <a:solidFill>
                  <a:schemeClr val="bg1"/>
                </a:solidFill>
                <a:latin typeface="Segoe UI" panose="020B0502040204020203" pitchFamily="34" charset="0"/>
                <a:cs typeface="Segoe UI" panose="020B0502040204020203" pitchFamily="34" charset="0"/>
              </a:rPr>
              <a:t>and </a:t>
            </a:r>
            <a:r>
              <a:rPr lang="en-US" dirty="0" err="1">
                <a:solidFill>
                  <a:schemeClr val="bg1"/>
                </a:solidFill>
                <a:latin typeface="Segoe UI" panose="020B0502040204020203" pitchFamily="34" charset="0"/>
                <a:cs typeface="Segoe UI" panose="020B0502040204020203" pitchFamily="34" charset="0"/>
              </a:rPr>
              <a:t>DeserializeObject</a:t>
            </a:r>
            <a:r>
              <a:rPr lang="en-US" dirty="0">
                <a:solidFill>
                  <a:schemeClr val="bg1"/>
                </a:solidFill>
                <a:latin typeface="Segoe UI" panose="020B0502040204020203" pitchFamily="34" charset="0"/>
                <a:cs typeface="Segoe UI" panose="020B0502040204020203" pitchFamily="34" charset="0"/>
              </a:rPr>
              <a:t> methods.</a:t>
            </a:r>
          </a:p>
        </p:txBody>
      </p:sp>
    </p:spTree>
    <p:extLst>
      <p:ext uri="{BB962C8B-B14F-4D97-AF65-F5344CB8AC3E}">
        <p14:creationId xmlns:p14="http://schemas.microsoft.com/office/powerpoint/2010/main" val="2820082239"/>
      </p:ext>
    </p:extLst>
  </p:cSld>
  <p:clrMapOvr>
    <a:masterClrMapping/>
  </p:clrMapOvr>
  <p:timing>
    <p:tnLst>
      <p:par>
        <p:cTn id="1" dur="indefinite" restart="never" nodeType="tmRoot"/>
      </p:par>
    </p:tnLst>
  </p:timing>
</p:sld>
</file>

<file path=ppt/theme/theme1.xml><?xml version="1.0" encoding="utf-8"?>
<a:theme xmlns:a="http://schemas.openxmlformats.org/drawingml/2006/main" name="Xamarin Templat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53870</TotalTime>
  <Words>2710</Words>
  <Application>Microsoft Office PowerPoint</Application>
  <PresentationFormat>On-screen Show (16:9)</PresentationFormat>
  <Paragraphs>503</Paragraphs>
  <Slides>52</Slides>
  <Notes>51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52</vt:i4>
      </vt:variant>
    </vt:vector>
  </HeadingPairs>
  <TitlesOfParts>
    <vt:vector size="65" baseType="lpstr">
      <vt:lpstr>ＭＳ Ｐゴシック</vt:lpstr>
      <vt:lpstr>Arial</vt:lpstr>
      <vt:lpstr>Calibri</vt:lpstr>
      <vt:lpstr>Consolas</vt:lpstr>
      <vt:lpstr>Gill Sans</vt:lpstr>
      <vt:lpstr>Menlo</vt:lpstr>
      <vt:lpstr>Myriad Pro</vt:lpstr>
      <vt:lpstr>Segoe UI</vt:lpstr>
      <vt:lpstr>Source Sans Pro</vt:lpstr>
      <vt:lpstr>Source Sans Pro Black</vt:lpstr>
      <vt:lpstr>Wingdings</vt:lpstr>
      <vt:lpstr>ヒラギノ角ゴ ProN W3</vt:lpstr>
      <vt:lpstr>Xamarin Templates</vt:lpstr>
      <vt:lpstr>Enabling Developers to Create Native iOS, Android, Mac, &amp; Windows apps in C#</vt:lpstr>
      <vt:lpstr>What is Xamarin?</vt:lpstr>
      <vt:lpstr>Mobile Development Approaches</vt:lpstr>
      <vt:lpstr>Silo’d Approach</vt:lpstr>
      <vt:lpstr>Write Once, Run Anywhere Approach</vt:lpstr>
      <vt:lpstr>Xamarin’s Unique Approach</vt:lpstr>
      <vt:lpstr>Why C#?</vt:lpstr>
      <vt:lpstr>PowerPoint Presentation</vt:lpstr>
      <vt:lpstr>PowerPoint Presentation</vt:lpstr>
      <vt:lpstr>PowerPoint Presentation</vt:lpstr>
      <vt:lpstr>PowerPoint Presentation</vt:lpstr>
      <vt:lpstr>PowerPoint Presentation</vt:lpstr>
      <vt:lpstr>PowerPoint Presentation</vt:lpstr>
      <vt:lpstr>Why Xamarin?</vt:lpstr>
      <vt:lpstr>Write Everything in C#</vt:lpstr>
      <vt:lpstr>Xamarin History Over a Decade of Enterprise Production Use</vt:lpstr>
      <vt:lpstr>PowerPoint Presentation</vt:lpstr>
      <vt:lpstr>Native Performance</vt:lpstr>
      <vt:lpstr>PowerPoint Presentation</vt:lpstr>
      <vt:lpstr>Code Sharing: Accelerate Development  </vt:lpstr>
      <vt:lpstr>PowerPoint Presentation</vt:lpstr>
      <vt:lpstr>PowerPoint Presentation</vt:lpstr>
      <vt:lpstr>PowerPoint Presentation</vt:lpstr>
      <vt:lpstr>Microsoft and Xamarin Partner Globally</vt:lpstr>
      <vt:lpstr>Distribute Everywhere</vt:lpstr>
      <vt:lpstr>Products</vt:lpstr>
      <vt:lpstr>PowerPoint Presentation</vt:lpstr>
      <vt:lpstr>PowerPoint Presentation</vt:lpstr>
      <vt:lpstr>Visual Studio Integration</vt:lpstr>
      <vt:lpstr>Visual Studio Integration</vt:lpstr>
      <vt:lpstr>Xamarin Studio</vt:lpstr>
      <vt:lpstr>Android Designer</vt:lpstr>
      <vt:lpstr>iOS Designer </vt:lpstr>
      <vt:lpstr>Xamarin Component Store</vt:lpstr>
      <vt:lpstr>.NET Mobility Scanner</vt:lpstr>
      <vt:lpstr>Prebuilt Field Service App</vt:lpstr>
      <vt:lpstr>Prebuilt Employee Directory</vt:lpstr>
      <vt:lpstr>DEMO</vt:lpstr>
      <vt:lpstr>Additional Material Remove Slide</vt:lpstr>
      <vt:lpstr>Xamarin Evolve 2013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From No Mobile Experience to Quick Success</vt:lpstr>
      <vt:lpstr>From No Mobile Experience to Quick Success</vt:lpstr>
      <vt:lpstr>From No Mobile Experience to Quick Success</vt:lpstr>
      <vt:lpstr>Xamarin University</vt:lpstr>
      <vt:lpstr>Xamarin Developer Certifications</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Allan Pead</cp:lastModifiedBy>
  <cp:revision>488</cp:revision>
  <cp:lastPrinted>2013-05-07T00:10:21Z</cp:lastPrinted>
  <dcterms:created xsi:type="dcterms:W3CDTF">2013-03-21T11:46:02Z</dcterms:created>
  <dcterms:modified xsi:type="dcterms:W3CDTF">2014-02-08T13:14:43Z</dcterms:modified>
  <cp:category/>
</cp:coreProperties>
</file>